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handoutMasterIdLst>
    <p:handoutMasterId r:id="rId60"/>
  </p:handoutMasterIdLst>
  <p:sldIdLst>
    <p:sldId id="256" r:id="rId3"/>
    <p:sldId id="259" r:id="rId4"/>
    <p:sldId id="266" r:id="rId5"/>
    <p:sldId id="267" r:id="rId6"/>
    <p:sldId id="268" r:id="rId7"/>
    <p:sldId id="291" r:id="rId8"/>
    <p:sldId id="292" r:id="rId9"/>
    <p:sldId id="273" r:id="rId10"/>
    <p:sldId id="275" r:id="rId11"/>
    <p:sldId id="284" r:id="rId12"/>
    <p:sldId id="305" r:id="rId13"/>
    <p:sldId id="285" r:id="rId14"/>
    <p:sldId id="286" r:id="rId15"/>
    <p:sldId id="314" r:id="rId16"/>
    <p:sldId id="315" r:id="rId17"/>
    <p:sldId id="312" r:id="rId18"/>
    <p:sldId id="329" r:id="rId19"/>
    <p:sldId id="287" r:id="rId20"/>
    <p:sldId id="343" r:id="rId21"/>
    <p:sldId id="344" r:id="rId22"/>
    <p:sldId id="345" r:id="rId23"/>
    <p:sldId id="274" r:id="rId24"/>
    <p:sldId id="276" r:id="rId25"/>
    <p:sldId id="296" r:id="rId26"/>
    <p:sldId id="297" r:id="rId27"/>
    <p:sldId id="298" r:id="rId28"/>
    <p:sldId id="300" r:id="rId29"/>
    <p:sldId id="302" r:id="rId30"/>
    <p:sldId id="303" r:id="rId31"/>
    <p:sldId id="304" r:id="rId32"/>
    <p:sldId id="316" r:id="rId33"/>
    <p:sldId id="317" r:id="rId34"/>
    <p:sldId id="318" r:id="rId35"/>
    <p:sldId id="319" r:id="rId36"/>
    <p:sldId id="322" r:id="rId37"/>
    <p:sldId id="323" r:id="rId38"/>
    <p:sldId id="324" r:id="rId39"/>
    <p:sldId id="333" r:id="rId40"/>
    <p:sldId id="325" r:id="rId41"/>
    <p:sldId id="341" r:id="rId42"/>
    <p:sldId id="340" r:id="rId43"/>
    <p:sldId id="339" r:id="rId44"/>
    <p:sldId id="307" r:id="rId45"/>
    <p:sldId id="313" r:id="rId46"/>
    <p:sldId id="335" r:id="rId47"/>
    <p:sldId id="336" r:id="rId48"/>
    <p:sldId id="330" r:id="rId49"/>
    <p:sldId id="332" r:id="rId50"/>
    <p:sldId id="346" r:id="rId51"/>
    <p:sldId id="334" r:id="rId52"/>
    <p:sldId id="342" r:id="rId53"/>
    <p:sldId id="327" r:id="rId54"/>
    <p:sldId id="328" r:id="rId55"/>
    <p:sldId id="293" r:id="rId56"/>
    <p:sldId id="294" r:id="rId57"/>
    <p:sldId id="295" r:id="rId58"/>
    <p:sldId id="258" r:id="rId5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AA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9" autoAdjust="0"/>
    <p:restoredTop sz="94629" autoAdjust="0"/>
  </p:normalViewPr>
  <p:slideViewPr>
    <p:cSldViewPr snapToGrid="0">
      <p:cViewPr varScale="1">
        <p:scale>
          <a:sx n="70" d="100"/>
          <a:sy n="70" d="100"/>
        </p:scale>
        <p:origin x="1266" y="72"/>
      </p:cViewPr>
      <p:guideLst>
        <p:guide orient="horz" pos="2160"/>
        <p:guide pos="2880"/>
      </p:guideLst>
    </p:cSldViewPr>
  </p:slideViewPr>
  <p:notesTextViewPr>
    <p:cViewPr>
      <p:scale>
        <a:sx n="1" d="1"/>
        <a:sy n="1" d="1"/>
      </p:scale>
      <p:origin x="0" y="0"/>
    </p:cViewPr>
  </p:notesTextViewPr>
  <p:notesViewPr>
    <p:cSldViewPr snapToGrid="0">
      <p:cViewPr varScale="1">
        <p:scale>
          <a:sx n="92" d="100"/>
          <a:sy n="92" d="100"/>
        </p:scale>
        <p:origin x="287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es-EC" b="1"/>
              <a:t>Ejecución</a:t>
            </a:r>
            <a:r>
              <a:rPr lang="es-EC" b="1" baseline="0"/>
              <a:t> Presupuestaria a Diciembre 2015</a:t>
            </a:r>
            <a:endParaRPr lang="es-EC" b="1"/>
          </a:p>
        </c:rich>
      </c:tx>
      <c:layout/>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Hoja1!$C$3</c:f>
              <c:strCache>
                <c:ptCount val="1"/>
                <c:pt idx="0">
                  <c:v>Totales</c:v>
                </c:pt>
              </c:strCache>
            </c:strRef>
          </c:tx>
          <c:spPr>
            <a:solidFill>
              <a:schemeClr val="accent1">
                <a:alpha val="70000"/>
              </a:schemeClr>
            </a:solidFill>
            <a:ln>
              <a:noFill/>
            </a:ln>
            <a:effectLst/>
            <a:sp3d/>
          </c:spPr>
          <c:invertIfNegative val="0"/>
          <c:dPt>
            <c:idx val="0"/>
            <c:invertIfNegative val="0"/>
            <c:bubble3D val="0"/>
            <c:spPr>
              <a:solidFill>
                <a:schemeClr val="accent6">
                  <a:lumMod val="40000"/>
                  <a:lumOff val="60000"/>
                  <a:alpha val="70000"/>
                </a:schemeClr>
              </a:solidFill>
              <a:ln>
                <a:noFill/>
              </a:ln>
              <a:effectLst/>
              <a:sp3d/>
            </c:spPr>
          </c:dPt>
          <c:cat>
            <c:strRef>
              <c:f>Hoja1!$B$4:$B$5</c:f>
              <c:strCache>
                <c:ptCount val="2"/>
                <c:pt idx="0">
                  <c:v>PRESUPUESTADO</c:v>
                </c:pt>
                <c:pt idx="1">
                  <c:v>EJECUTADO</c:v>
                </c:pt>
              </c:strCache>
            </c:strRef>
          </c:cat>
          <c:val>
            <c:numRef>
              <c:f>Hoja1!$C$4:$C$5</c:f>
              <c:numCache>
                <c:formatCode>#,##0.00</c:formatCode>
                <c:ptCount val="2"/>
                <c:pt idx="0">
                  <c:v>23775291.390000001</c:v>
                </c:pt>
                <c:pt idx="1">
                  <c:v>19984064.829999998</c:v>
                </c:pt>
              </c:numCache>
            </c:numRef>
          </c:val>
        </c:ser>
        <c:dLbls>
          <c:showLegendKey val="0"/>
          <c:showVal val="0"/>
          <c:showCatName val="0"/>
          <c:showSerName val="0"/>
          <c:showPercent val="0"/>
          <c:showBubbleSize val="0"/>
        </c:dLbls>
        <c:gapWidth val="80"/>
        <c:shape val="box"/>
        <c:axId val="325972432"/>
        <c:axId val="325976912"/>
        <c:axId val="0"/>
      </c:bar3DChart>
      <c:catAx>
        <c:axId val="32597243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s-EC"/>
          </a:p>
        </c:txPr>
        <c:crossAx val="325976912"/>
        <c:crosses val="autoZero"/>
        <c:auto val="1"/>
        <c:lblAlgn val="ctr"/>
        <c:lblOffset val="100"/>
        <c:noMultiLvlLbl val="0"/>
      </c:catAx>
      <c:valAx>
        <c:axId val="325976912"/>
        <c:scaling>
          <c:orientation val="minMax"/>
          <c:min val="0"/>
        </c:scaling>
        <c:delete val="0"/>
        <c:axPos val="l"/>
        <c:majorGridlines>
          <c:spPr>
            <a:ln w="9525" cap="flat" cmpd="sng" algn="ctr">
              <a:solidFill>
                <a:schemeClr val="tx1">
                  <a:lumMod val="5000"/>
                  <a:lumOff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spc="20" baseline="0">
                <a:solidFill>
                  <a:schemeClr val="tx1">
                    <a:lumMod val="65000"/>
                    <a:lumOff val="35000"/>
                  </a:schemeClr>
                </a:solidFill>
                <a:latin typeface="+mn-lt"/>
                <a:ea typeface="+mn-ea"/>
                <a:cs typeface="+mn-cs"/>
              </a:defRPr>
            </a:pPr>
            <a:endParaRPr lang="es-EC"/>
          </a:p>
        </c:txPr>
        <c:crossAx val="32597243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b="1" dirty="0" smtClean="0"/>
              <a:t>PLAN OPERATIVO ANUAL 2015 (POA)</a:t>
            </a:r>
            <a:endParaRPr lang="es-EC" b="1"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Hoja2!$C$6</c:f>
              <c:strCache>
                <c:ptCount val="1"/>
                <c:pt idx="0">
                  <c:v>PLANIFICACION TOTAL 2015</c:v>
                </c:pt>
              </c:strCache>
            </c:strRef>
          </c:tx>
          <c:spPr>
            <a:solidFill>
              <a:schemeClr val="accent1"/>
            </a:solidFill>
            <a:ln>
              <a:noFill/>
            </a:ln>
            <a:effectLst/>
            <a:sp3d/>
          </c:spPr>
          <c:invertIfNegative val="0"/>
          <c:cat>
            <c:strRef>
              <c:f>Hoja2!$B$7:$B$9</c:f>
              <c:strCache>
                <c:ptCount val="3"/>
                <c:pt idx="0">
                  <c:v>Objetivo estratégico 1</c:v>
                </c:pt>
                <c:pt idx="1">
                  <c:v>Objetivo estratégico 2</c:v>
                </c:pt>
                <c:pt idx="2">
                  <c:v>TOTAL</c:v>
                </c:pt>
              </c:strCache>
            </c:strRef>
          </c:cat>
          <c:val>
            <c:numRef>
              <c:f>Hoja2!$C$7:$C$9</c:f>
              <c:numCache>
                <c:formatCode>#,##0.00</c:formatCode>
                <c:ptCount val="3"/>
                <c:pt idx="0">
                  <c:v>14.47994139</c:v>
                </c:pt>
                <c:pt idx="1">
                  <c:v>3.1221682099999999</c:v>
                </c:pt>
                <c:pt idx="2">
                  <c:v>17.602109600000002</c:v>
                </c:pt>
              </c:numCache>
            </c:numRef>
          </c:val>
        </c:ser>
        <c:ser>
          <c:idx val="1"/>
          <c:order val="1"/>
          <c:tx>
            <c:strRef>
              <c:f>Hoja2!$D$6</c:f>
              <c:strCache>
                <c:ptCount val="1"/>
                <c:pt idx="0">
                  <c:v>PLANIFICACION EJECUTADA 2015</c:v>
                </c:pt>
              </c:strCache>
            </c:strRef>
          </c:tx>
          <c:spPr>
            <a:solidFill>
              <a:schemeClr val="accent2"/>
            </a:solidFill>
            <a:ln>
              <a:noFill/>
            </a:ln>
            <a:effectLst/>
            <a:sp3d/>
          </c:spPr>
          <c:invertIfNegative val="0"/>
          <c:cat>
            <c:strRef>
              <c:f>Hoja2!$B$7:$B$9</c:f>
              <c:strCache>
                <c:ptCount val="3"/>
                <c:pt idx="0">
                  <c:v>Objetivo estratégico 1</c:v>
                </c:pt>
                <c:pt idx="1">
                  <c:v>Objetivo estratégico 2</c:v>
                </c:pt>
                <c:pt idx="2">
                  <c:v>TOTAL</c:v>
                </c:pt>
              </c:strCache>
            </c:strRef>
          </c:cat>
          <c:val>
            <c:numRef>
              <c:f>Hoja2!$D$7:$D$9</c:f>
              <c:numCache>
                <c:formatCode>#,##0.00</c:formatCode>
                <c:ptCount val="3"/>
                <c:pt idx="0">
                  <c:v>9.0332328800000017</c:v>
                </c:pt>
                <c:pt idx="1">
                  <c:v>2.0935649600000001</c:v>
                </c:pt>
                <c:pt idx="2">
                  <c:v>11.12679784</c:v>
                </c:pt>
              </c:numCache>
            </c:numRef>
          </c:val>
        </c:ser>
        <c:dLbls>
          <c:showLegendKey val="0"/>
          <c:showVal val="0"/>
          <c:showCatName val="0"/>
          <c:showSerName val="0"/>
          <c:showPercent val="0"/>
          <c:showBubbleSize val="0"/>
        </c:dLbls>
        <c:gapWidth val="150"/>
        <c:shape val="box"/>
        <c:axId val="250943536"/>
        <c:axId val="256998592"/>
        <c:axId val="0"/>
      </c:bar3DChart>
      <c:catAx>
        <c:axId val="250943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crossAx val="256998592"/>
        <c:crosses val="autoZero"/>
        <c:auto val="1"/>
        <c:lblAlgn val="ctr"/>
        <c:lblOffset val="100"/>
        <c:noMultiLvlLbl val="0"/>
      </c:catAx>
      <c:valAx>
        <c:axId val="256998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C" sz="1100"/>
                  <a:t>Millones de Dolares</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crossAx val="2509435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s-EC" sz="1600" b="1" dirty="0" smtClean="0"/>
              <a:t>CONTRATACIONES</a:t>
            </a:r>
            <a:r>
              <a:rPr lang="es-EC" sz="1600" b="1" baseline="0" dirty="0" smtClean="0"/>
              <a:t> 2015</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ofPieChart>
        <c:ofPieType val="bar"/>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0.10156253392407665"/>
                  <c:y val="-1.5870810976672273E-3"/>
                </c:manualLayout>
              </c:layout>
              <c:tx>
                <c:rich>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mn-lt"/>
                        <a:ea typeface="+mn-ea"/>
                        <a:cs typeface="+mn-cs"/>
                      </a:defRPr>
                    </a:pPr>
                    <a:r>
                      <a:rPr lang="en-US" sz="1100" b="1" baseline="0"/>
                      <a:t>PERMANENTES
8</a:t>
                    </a:r>
                    <a:endParaRPr lang="en-US" sz="1100" b="1"/>
                  </a:p>
                </c:rich>
              </c:tx>
              <c:spPr>
                <a:noFill/>
                <a:ln w="9525" cap="flat" cmpd="sng" algn="ctr">
                  <a:no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s-EC"/>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6477"/>
                        <a:gd name="adj2" fmla="val 50391"/>
                      </a:avLst>
                    </a:prstGeom>
                    <a:noFill/>
                    <a:ln>
                      <a:noFill/>
                    </a:ln>
                  </c15:spPr>
                  <c15:layout/>
                </c:ext>
              </c:extLst>
            </c:dLbl>
            <c:dLbl>
              <c:idx val="1"/>
              <c:layout/>
              <c:tx>
                <c:rich>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mn-lt"/>
                        <a:ea typeface="+mn-ea"/>
                        <a:cs typeface="+mn-cs"/>
                      </a:defRPr>
                    </a:pPr>
                    <a:r>
                      <a:rPr lang="en-US" sz="1100" b="1"/>
                      <a:t>TH CELEC</a:t>
                    </a:r>
                  </a:p>
                  <a:p>
                    <a:pPr>
                      <a:defRPr sz="1100" b="1"/>
                    </a:pPr>
                    <a:r>
                      <a:rPr lang="en-US" sz="1100" b="1"/>
                      <a:t>229</a:t>
                    </a:r>
                  </a:p>
                </c:rich>
              </c:tx>
              <c:spPr>
                <a:noFill/>
                <a:ln w="9525" cap="flat" cmpd="sng" algn="ctr">
                  <a:no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s-EC"/>
                </a:p>
              </c:tx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50495"/>
                        <a:gd name="adj2" fmla="val -11898"/>
                      </a:avLst>
                    </a:prstGeom>
                    <a:noFill/>
                    <a:ln>
                      <a:noFill/>
                    </a:ln>
                  </c15:spPr>
                  <c15:layout/>
                </c:ext>
              </c:extLst>
            </c:dLbl>
            <c:dLbl>
              <c:idx val="2"/>
              <c:layout>
                <c:manualLayout>
                  <c:x val="-0.23390117111340447"/>
                  <c:y val="-3.6239042816980836E-2"/>
                </c:manualLayout>
              </c:layout>
              <c:tx>
                <c:rich>
                  <a:bodyPr rot="0" spcFirstLastPara="1" vertOverflow="clip" horzOverflow="clip" vert="horz" wrap="square" lIns="38100" tIns="19050" rIns="38100" bIns="19050" anchor="ctr" anchorCtr="0">
                    <a:spAutoFit/>
                  </a:bodyPr>
                  <a:lstStyle/>
                  <a:p>
                    <a:pPr algn="ctr" rtl="0">
                      <a:defRPr lang="en-US" sz="1100" b="1" i="0" u="none" strike="noStrike" kern="1200" baseline="0">
                        <a:solidFill>
                          <a:sysClr val="windowText" lastClr="000000">
                            <a:lumMod val="65000"/>
                            <a:lumOff val="35000"/>
                          </a:sysClr>
                        </a:solidFill>
                        <a:latin typeface="+mn-lt"/>
                        <a:ea typeface="+mn-ea"/>
                        <a:cs typeface="+mn-cs"/>
                      </a:defRPr>
                    </a:pPr>
                    <a:r>
                      <a:rPr lang="en-US" sz="1100" b="1" i="0" u="none" strike="noStrike" kern="1200" baseline="0">
                        <a:solidFill>
                          <a:sysClr val="windowText" lastClr="000000">
                            <a:lumMod val="65000"/>
                            <a:lumOff val="35000"/>
                          </a:sysClr>
                        </a:solidFill>
                        <a:latin typeface="+mn-lt"/>
                        <a:ea typeface="+mn-ea"/>
                        <a:cs typeface="+mn-cs"/>
                      </a:rPr>
                      <a:t>EVENTUALES</a:t>
                    </a:r>
                  </a:p>
                  <a:p>
                    <a:pPr algn="ctr" rtl="0">
                      <a:defRPr lang="en-US" sz="1100" b="1">
                        <a:solidFill>
                          <a:sysClr val="windowText" lastClr="000000">
                            <a:lumMod val="65000"/>
                            <a:lumOff val="35000"/>
                          </a:sysClr>
                        </a:solidFill>
                      </a:defRPr>
                    </a:pPr>
                    <a:r>
                      <a:rPr lang="en-US" sz="1100" b="1" i="0" u="none" strike="noStrike" kern="1200" baseline="0">
                        <a:solidFill>
                          <a:sysClr val="windowText" lastClr="000000">
                            <a:lumMod val="65000"/>
                            <a:lumOff val="35000"/>
                          </a:sysClr>
                        </a:solidFill>
                        <a:latin typeface="+mn-lt"/>
                        <a:ea typeface="+mn-ea"/>
                        <a:cs typeface="+mn-cs"/>
                      </a:rPr>
                      <a:t>71  </a:t>
                    </a:r>
                  </a:p>
                </c:rich>
              </c:tx>
              <c:spPr>
                <a:noFill/>
                <a:ln w="9525" cap="flat" cmpd="sng" algn="ctr">
                  <a:noFill/>
                  <a:prstDash val="solid"/>
                  <a:round/>
                  <a:headEnd type="none" w="med" len="med"/>
                  <a:tailEnd type="none" w="med" len="med"/>
                </a:ln>
                <a:effectLst/>
              </c:spPr>
              <c:txPr>
                <a:bodyPr rot="0" spcFirstLastPara="1" vertOverflow="clip" horzOverflow="clip" vert="horz" wrap="square" lIns="38100" tIns="19050" rIns="38100" bIns="19050" anchor="ctr" anchorCtr="0">
                  <a:spAutoFit/>
                </a:bodyPr>
                <a:lstStyle/>
                <a:p>
                  <a:pPr algn="ctr" rtl="0">
                    <a:defRPr lang="en-US" sz="1100" b="1" i="0" u="none" strike="noStrike" kern="1200" baseline="0">
                      <a:solidFill>
                        <a:sysClr val="windowText" lastClr="000000">
                          <a:lumMod val="65000"/>
                          <a:lumOff val="35000"/>
                        </a:sysClr>
                      </a:solidFill>
                      <a:latin typeface="+mn-lt"/>
                      <a:ea typeface="+mn-ea"/>
                      <a:cs typeface="+mn-cs"/>
                    </a:defRPr>
                  </a:pPr>
                  <a:endParaRPr lang="es-EC"/>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52933"/>
                        <a:gd name="adj2" fmla="val -6125"/>
                      </a:avLst>
                    </a:prstGeom>
                    <a:noFill/>
                    <a:ln>
                      <a:noFill/>
                    </a:ln>
                  </c15:spPr>
                  <c15:layout/>
                </c:ext>
              </c:extLst>
            </c:dLbl>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s-EC"/>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Hoja3!$E$17:$E$18</c:f>
              <c:strCache>
                <c:ptCount val="2"/>
                <c:pt idx="0">
                  <c:v>PERMANENTE</c:v>
                </c:pt>
                <c:pt idx="1">
                  <c:v>EVENTUAL</c:v>
                </c:pt>
              </c:strCache>
            </c:strRef>
          </c:cat>
          <c:val>
            <c:numRef>
              <c:f>Hoja3!$F$17:$F$18</c:f>
              <c:numCache>
                <c:formatCode>General</c:formatCode>
                <c:ptCount val="2"/>
                <c:pt idx="0">
                  <c:v>8</c:v>
                </c:pt>
                <c:pt idx="1">
                  <c:v>71</c:v>
                </c:pt>
              </c:numCache>
            </c:numRef>
          </c:val>
        </c:ser>
        <c:dLbls>
          <c:showLegendKey val="0"/>
          <c:showVal val="0"/>
          <c:showCatName val="0"/>
          <c:showSerName val="0"/>
          <c:showPercent val="0"/>
          <c:showBubbleSize val="0"/>
          <c:showLeaderLines val="0"/>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863EA3-5C44-4F41-9C9E-436C9A9DDAA0}" type="datetimeFigureOut">
              <a:rPr lang="es-EC" smtClean="0"/>
              <a:t>11/03/2016</a:t>
            </a:fld>
            <a:endParaRPr lang="es-EC"/>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7D1CAA-A74F-4844-AB3F-4BADBB759E97}" type="slidenum">
              <a:rPr lang="es-EC" smtClean="0"/>
              <a:t>‹Nº›</a:t>
            </a:fld>
            <a:endParaRPr lang="es-EC"/>
          </a:p>
        </p:txBody>
      </p:sp>
    </p:spTree>
    <p:extLst>
      <p:ext uri="{BB962C8B-B14F-4D97-AF65-F5344CB8AC3E}">
        <p14:creationId xmlns:p14="http://schemas.microsoft.com/office/powerpoint/2010/main" val="393884698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1AAFA6-607A-4214-88D8-A5E726AB3B72}" type="datetimeFigureOut">
              <a:rPr lang="es-EC" smtClean="0"/>
              <a:t>11/03/2016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3BADC7A-68E1-406A-94F9-DB13A1B57765}" type="slidenum">
              <a:rPr lang="es-EC" smtClean="0"/>
              <a:t>‹Nº›</a:t>
            </a:fld>
            <a:endParaRPr lang="es-EC"/>
          </a:p>
        </p:txBody>
      </p:sp>
    </p:spTree>
    <p:extLst>
      <p:ext uri="{BB962C8B-B14F-4D97-AF65-F5344CB8AC3E}">
        <p14:creationId xmlns:p14="http://schemas.microsoft.com/office/powerpoint/2010/main" val="1737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1AAFA6-607A-4214-88D8-A5E726AB3B72}" type="datetimeFigureOut">
              <a:rPr lang="es-EC" smtClean="0"/>
              <a:t>11/03/2016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3BADC7A-68E1-406A-94F9-DB13A1B57765}" type="slidenum">
              <a:rPr lang="es-EC" smtClean="0"/>
              <a:t>‹Nº›</a:t>
            </a:fld>
            <a:endParaRPr lang="es-EC"/>
          </a:p>
        </p:txBody>
      </p:sp>
    </p:spTree>
    <p:extLst>
      <p:ext uri="{BB962C8B-B14F-4D97-AF65-F5344CB8AC3E}">
        <p14:creationId xmlns:p14="http://schemas.microsoft.com/office/powerpoint/2010/main" val="108346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1AAFA6-607A-4214-88D8-A5E726AB3B72}" type="datetimeFigureOut">
              <a:rPr lang="es-EC" smtClean="0"/>
              <a:t>11/03/2016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3BADC7A-68E1-406A-94F9-DB13A1B57765}" type="slidenum">
              <a:rPr lang="es-EC" smtClean="0"/>
              <a:t>‹Nº›</a:t>
            </a:fld>
            <a:endParaRPr lang="es-EC"/>
          </a:p>
        </p:txBody>
      </p:sp>
    </p:spTree>
    <p:extLst>
      <p:ext uri="{BB962C8B-B14F-4D97-AF65-F5344CB8AC3E}">
        <p14:creationId xmlns:p14="http://schemas.microsoft.com/office/powerpoint/2010/main" val="2036866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049253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56483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673101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7307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69970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83805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676146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24182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1AAFA6-607A-4214-88D8-A5E726AB3B72}" type="datetimeFigureOut">
              <a:rPr lang="es-EC" smtClean="0"/>
              <a:t>11/03/2016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3BADC7A-68E1-406A-94F9-DB13A1B57765}" type="slidenum">
              <a:rPr lang="es-EC" smtClean="0"/>
              <a:t>‹Nº›</a:t>
            </a:fld>
            <a:endParaRPr lang="es-EC"/>
          </a:p>
        </p:txBody>
      </p:sp>
    </p:spTree>
    <p:extLst>
      <p:ext uri="{BB962C8B-B14F-4D97-AF65-F5344CB8AC3E}">
        <p14:creationId xmlns:p14="http://schemas.microsoft.com/office/powerpoint/2010/main" val="42715952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196951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235211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773806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81AAFA6-607A-4214-88D8-A5E726AB3B72}" type="datetimeFigureOut">
              <a:rPr lang="es-EC" smtClean="0"/>
              <a:t>11/03/2016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3BADC7A-68E1-406A-94F9-DB13A1B57765}" type="slidenum">
              <a:rPr lang="es-EC" smtClean="0"/>
              <a:t>‹Nº›</a:t>
            </a:fld>
            <a:endParaRPr lang="es-EC"/>
          </a:p>
        </p:txBody>
      </p:sp>
    </p:spTree>
    <p:extLst>
      <p:ext uri="{BB962C8B-B14F-4D97-AF65-F5344CB8AC3E}">
        <p14:creationId xmlns:p14="http://schemas.microsoft.com/office/powerpoint/2010/main" val="5123534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81AAFA6-607A-4214-88D8-A5E726AB3B72}" type="datetimeFigureOut">
              <a:rPr lang="es-EC" smtClean="0"/>
              <a:t>11/03/2016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3BADC7A-68E1-406A-94F9-DB13A1B57765}" type="slidenum">
              <a:rPr lang="es-EC" smtClean="0"/>
              <a:t>‹Nº›</a:t>
            </a:fld>
            <a:endParaRPr lang="es-EC"/>
          </a:p>
        </p:txBody>
      </p:sp>
    </p:spTree>
    <p:extLst>
      <p:ext uri="{BB962C8B-B14F-4D97-AF65-F5344CB8AC3E}">
        <p14:creationId xmlns:p14="http://schemas.microsoft.com/office/powerpoint/2010/main" val="10446328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81AAFA6-607A-4214-88D8-A5E726AB3B72}" type="datetimeFigureOut">
              <a:rPr lang="es-EC" smtClean="0"/>
              <a:t>11/03/2016</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C3BADC7A-68E1-406A-94F9-DB13A1B57765}" type="slidenum">
              <a:rPr lang="es-EC" smtClean="0"/>
              <a:t>‹Nº›</a:t>
            </a:fld>
            <a:endParaRPr lang="es-EC"/>
          </a:p>
        </p:txBody>
      </p:sp>
    </p:spTree>
    <p:extLst>
      <p:ext uri="{BB962C8B-B14F-4D97-AF65-F5344CB8AC3E}">
        <p14:creationId xmlns:p14="http://schemas.microsoft.com/office/powerpoint/2010/main" val="100250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81AAFA6-607A-4214-88D8-A5E726AB3B72}" type="datetimeFigureOut">
              <a:rPr lang="es-EC" smtClean="0"/>
              <a:t>11/03/2016</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C3BADC7A-68E1-406A-94F9-DB13A1B57765}" type="slidenum">
              <a:rPr lang="es-EC" smtClean="0"/>
              <a:t>‹Nº›</a:t>
            </a:fld>
            <a:endParaRPr lang="es-EC"/>
          </a:p>
        </p:txBody>
      </p:sp>
    </p:spTree>
    <p:extLst>
      <p:ext uri="{BB962C8B-B14F-4D97-AF65-F5344CB8AC3E}">
        <p14:creationId xmlns:p14="http://schemas.microsoft.com/office/powerpoint/2010/main" val="1930017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AAFA6-607A-4214-88D8-A5E726AB3B72}" type="datetimeFigureOut">
              <a:rPr lang="es-EC" smtClean="0"/>
              <a:t>11/03/2016</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C3BADC7A-68E1-406A-94F9-DB13A1B57765}" type="slidenum">
              <a:rPr lang="es-EC" smtClean="0"/>
              <a:t>‹Nº›</a:t>
            </a:fld>
            <a:endParaRPr lang="es-EC"/>
          </a:p>
        </p:txBody>
      </p:sp>
    </p:spTree>
    <p:extLst>
      <p:ext uri="{BB962C8B-B14F-4D97-AF65-F5344CB8AC3E}">
        <p14:creationId xmlns:p14="http://schemas.microsoft.com/office/powerpoint/2010/main" val="3303570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81AAFA6-607A-4214-88D8-A5E726AB3B72}" type="datetimeFigureOut">
              <a:rPr lang="es-EC" smtClean="0"/>
              <a:t>11/03/2016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3BADC7A-68E1-406A-94F9-DB13A1B57765}" type="slidenum">
              <a:rPr lang="es-EC" smtClean="0"/>
              <a:t>‹Nº›</a:t>
            </a:fld>
            <a:endParaRPr lang="es-EC"/>
          </a:p>
        </p:txBody>
      </p:sp>
    </p:spTree>
    <p:extLst>
      <p:ext uri="{BB962C8B-B14F-4D97-AF65-F5344CB8AC3E}">
        <p14:creationId xmlns:p14="http://schemas.microsoft.com/office/powerpoint/2010/main" val="370212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81AAFA6-607A-4214-88D8-A5E726AB3B72}" type="datetimeFigureOut">
              <a:rPr lang="es-EC" smtClean="0"/>
              <a:t>11/03/2016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3BADC7A-68E1-406A-94F9-DB13A1B57765}" type="slidenum">
              <a:rPr lang="es-EC" smtClean="0"/>
              <a:t>‹Nº›</a:t>
            </a:fld>
            <a:endParaRPr lang="es-EC"/>
          </a:p>
        </p:txBody>
      </p:sp>
    </p:spTree>
    <p:extLst>
      <p:ext uri="{BB962C8B-B14F-4D97-AF65-F5344CB8AC3E}">
        <p14:creationId xmlns:p14="http://schemas.microsoft.com/office/powerpoint/2010/main" val="171584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AAFA6-607A-4214-88D8-A5E726AB3B72}" type="datetimeFigureOut">
              <a:rPr lang="es-EC" smtClean="0"/>
              <a:t>11/03/2016</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BADC7A-68E1-406A-94F9-DB13A1B57765}" type="slidenum">
              <a:rPr lang="es-EC" smtClean="0"/>
              <a:t>‹Nº›</a:t>
            </a:fld>
            <a:endParaRPr lang="es-EC"/>
          </a:p>
        </p:txBody>
      </p:sp>
    </p:spTree>
    <p:extLst>
      <p:ext uri="{BB962C8B-B14F-4D97-AF65-F5344CB8AC3E}">
        <p14:creationId xmlns:p14="http://schemas.microsoft.com/office/powerpoint/2010/main" val="94381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AAFA6-607A-4214-88D8-A5E726AB3B72}" type="datetimeFigureOut">
              <a:rPr lang="es-EC" smtClean="0">
                <a:solidFill>
                  <a:prstClr val="black">
                    <a:tint val="75000"/>
                  </a:prstClr>
                </a:solidFill>
              </a:rPr>
              <a:pPr/>
              <a:t>11/03/2016</a:t>
            </a:fld>
            <a:endParaRPr lang="es-EC">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BADC7A-68E1-406A-94F9-DB13A1B5776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648823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15.emf"/><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8.png"/><Relationship Id="rId7"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8.png"/><Relationship Id="rId7" Type="http://schemas.openxmlformats.org/officeDocument/2006/relationships/image" Target="../media/image46.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3.jpg"/><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www.celec.gob.ec/hidroagoyan" TargetMode="Externa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www.celec.gob.ec/hidroagoyan" TargetMode="Externa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846" y="6369306"/>
            <a:ext cx="2558627" cy="237224"/>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297" y="202382"/>
            <a:ext cx="2106566" cy="750654"/>
          </a:xfrm>
          <a:prstGeom prst="rect">
            <a:avLst/>
          </a:prstGeom>
        </p:spPr>
      </p:pic>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3099"/>
          <a:stretch/>
        </p:blipFill>
        <p:spPr>
          <a:xfrm>
            <a:off x="0" y="1147476"/>
            <a:ext cx="9143622" cy="2954462"/>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 y="4108669"/>
            <a:ext cx="9143244" cy="79241"/>
          </a:xfrm>
          <a:prstGeom prst="rect">
            <a:avLst/>
          </a:prstGeom>
        </p:spPr>
      </p:pic>
      <p:sp>
        <p:nvSpPr>
          <p:cNvPr id="11" name="CuadroTexto 10"/>
          <p:cNvSpPr txBox="1"/>
          <p:nvPr/>
        </p:nvSpPr>
        <p:spPr>
          <a:xfrm>
            <a:off x="528034" y="4417454"/>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12" name="CuadroTexto 11"/>
          <p:cNvSpPr txBox="1"/>
          <p:nvPr/>
        </p:nvSpPr>
        <p:spPr>
          <a:xfrm>
            <a:off x="549540" y="5387533"/>
            <a:ext cx="4069724" cy="338554"/>
          </a:xfrm>
          <a:prstGeom prst="rect">
            <a:avLst/>
          </a:prstGeom>
          <a:noFill/>
        </p:spPr>
        <p:txBody>
          <a:bodyPr wrap="square" rtlCol="0">
            <a:spAutoFit/>
          </a:bodyPr>
          <a:lstStyle/>
          <a:p>
            <a:r>
              <a:rPr lang="es-EC" sz="1600" b="1" dirty="0" smtClean="0">
                <a:solidFill>
                  <a:schemeClr val="accent1">
                    <a:lumMod val="75000"/>
                  </a:schemeClr>
                </a:solidFill>
                <a:latin typeface="Trebuchet MS" panose="020B0603020202020204" pitchFamily="34" charset="0"/>
              </a:rPr>
              <a:t>FECHA: 11 DE MARZO DEL 2016</a:t>
            </a:r>
            <a:endParaRPr lang="es-EC" sz="1600" b="1" dirty="0">
              <a:solidFill>
                <a:schemeClr val="accent1">
                  <a:lumMod val="75000"/>
                </a:schemeClr>
              </a:solidFill>
              <a:latin typeface="Trebuchet MS" panose="020B0603020202020204" pitchFamily="34" charset="0"/>
            </a:endParaRPr>
          </a:p>
        </p:txBody>
      </p:sp>
      <p:pic>
        <p:nvPicPr>
          <p:cNvPr id="2" name="1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7035" y="6281811"/>
            <a:ext cx="1287848" cy="379416"/>
          </a:xfrm>
          <a:prstGeom prst="rect">
            <a:avLst/>
          </a:prstGeom>
        </p:spPr>
      </p:pic>
      <p:sp>
        <p:nvSpPr>
          <p:cNvPr id="13" name="CuadroTexto 10"/>
          <p:cNvSpPr txBox="1"/>
          <p:nvPr/>
        </p:nvSpPr>
        <p:spPr>
          <a:xfrm>
            <a:off x="523662" y="4966556"/>
            <a:ext cx="5396248" cy="369332"/>
          </a:xfrm>
          <a:prstGeom prst="rect">
            <a:avLst/>
          </a:prstGeom>
          <a:noFill/>
        </p:spPr>
        <p:txBody>
          <a:bodyPr wrap="square" rtlCol="0">
            <a:spAutoFit/>
          </a:bodyPr>
          <a:lstStyle/>
          <a:p>
            <a:r>
              <a:rPr lang="es-EC" b="1" dirty="0" smtClean="0">
                <a:solidFill>
                  <a:schemeClr val="accent1">
                    <a:lumMod val="75000"/>
                  </a:schemeClr>
                </a:solidFill>
                <a:latin typeface="Trebuchet MS" panose="020B0603020202020204" pitchFamily="34" charset="0"/>
              </a:rPr>
              <a:t>UNIDAD DE NEGOCIO HIDROAGOYÁN</a:t>
            </a:r>
            <a:endParaRPr lang="es-EC" b="1" dirty="0">
              <a:solidFill>
                <a:schemeClr val="accent1">
                  <a:lumMod val="75000"/>
                </a:schemeClr>
              </a:solidFill>
              <a:latin typeface="Trebuchet MS" panose="020B0603020202020204" pitchFamily="34" charset="0"/>
            </a:endParaRPr>
          </a:p>
        </p:txBody>
      </p:sp>
    </p:spTree>
    <p:extLst>
      <p:ext uri="{BB962C8B-B14F-4D97-AF65-F5344CB8AC3E}">
        <p14:creationId xmlns:p14="http://schemas.microsoft.com/office/powerpoint/2010/main" val="342826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 Título"/>
          <p:cNvSpPr>
            <a:spLocks noGrp="1"/>
          </p:cNvSpPr>
          <p:nvPr>
            <p:ph type="title"/>
          </p:nvPr>
        </p:nvSpPr>
        <p:spPr>
          <a:xfrm>
            <a:off x="760140" y="2946970"/>
            <a:ext cx="7602464" cy="1143000"/>
          </a:xfrm>
        </p:spPr>
        <p:txBody>
          <a:bodyPr>
            <a:normAutofit/>
          </a:bodyPr>
          <a:lstStyle/>
          <a:p>
            <a:pPr algn="ctr"/>
            <a:r>
              <a:rPr lang="es-EC" sz="3200" b="1" dirty="0" smtClean="0">
                <a:solidFill>
                  <a:srgbClr val="3FAABF"/>
                </a:solidFill>
              </a:rPr>
              <a:t>GESTIÓN ORGANIZACIONAL</a:t>
            </a:r>
            <a:endParaRPr lang="es-EC" sz="3200" b="1" dirty="0">
              <a:solidFill>
                <a:srgbClr val="3FAABF"/>
              </a:solidFill>
            </a:endParaRPr>
          </a:p>
        </p:txBody>
      </p:sp>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6" name="CuadroTexto 5"/>
          <p:cNvSpPr txBox="1"/>
          <p:nvPr/>
        </p:nvSpPr>
        <p:spPr>
          <a:xfrm>
            <a:off x="0" y="6488668"/>
            <a:ext cx="3029803" cy="369332"/>
          </a:xfrm>
          <a:prstGeom prst="rect">
            <a:avLst/>
          </a:prstGeom>
          <a:noFill/>
        </p:spPr>
        <p:txBody>
          <a:bodyPr wrap="square" rtlCol="0">
            <a:spAutoFit/>
          </a:bodyPr>
          <a:lstStyle/>
          <a:p>
            <a:r>
              <a:rPr lang="es-EC" b="1" i="1" dirty="0" smtClean="0">
                <a:solidFill>
                  <a:schemeClr val="accent1">
                    <a:lumMod val="50000"/>
                  </a:schemeClr>
                </a:solidFill>
                <a:latin typeface="Helvetica Neue" panose="02000503000000020004" pitchFamily="2"/>
              </a:rPr>
              <a:t>Energía para el desarrollo</a:t>
            </a:r>
            <a:endParaRPr lang="es-EC" b="1" i="1" dirty="0">
              <a:solidFill>
                <a:schemeClr val="accent1">
                  <a:lumMod val="50000"/>
                </a:schemeClr>
              </a:solidFill>
              <a:latin typeface="Helvetica Neue" panose="02000503000000020004" pitchFamily="2"/>
            </a:endParaRPr>
          </a:p>
        </p:txBody>
      </p:sp>
    </p:spTree>
    <p:extLst>
      <p:ext uri="{BB962C8B-B14F-4D97-AF65-F5344CB8AC3E}">
        <p14:creationId xmlns:p14="http://schemas.microsoft.com/office/powerpoint/2010/main" val="3249646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2" name="CuadroTexto 1"/>
          <p:cNvSpPr txBox="1"/>
          <p:nvPr/>
        </p:nvSpPr>
        <p:spPr>
          <a:xfrm>
            <a:off x="409431" y="2210935"/>
            <a:ext cx="8298178" cy="3170099"/>
          </a:xfrm>
          <a:prstGeom prst="rect">
            <a:avLst/>
          </a:prstGeom>
          <a:noFill/>
        </p:spPr>
        <p:txBody>
          <a:bodyPr wrap="square" rtlCol="0">
            <a:spAutoFit/>
          </a:bodyPr>
          <a:lstStyle/>
          <a:p>
            <a:pPr marL="342900" indent="-342900" algn="just">
              <a:buAutoNum type="arabicParenR"/>
            </a:pPr>
            <a:endParaRPr lang="es-EC" sz="2000" dirty="0"/>
          </a:p>
          <a:p>
            <a:pPr marL="342900" indent="-342900" algn="just">
              <a:buAutoNum type="arabicParenR"/>
            </a:pPr>
            <a:r>
              <a:rPr lang="es-EC" sz="2000" dirty="0" smtClean="0"/>
              <a:t>Incrementar </a:t>
            </a:r>
            <a:r>
              <a:rPr lang="es-EC" sz="2000" dirty="0"/>
              <a:t>la disponibilidad y confiabilidad de las centrales de generación de la Unidad de Negocio CELEC EP-Hidroagoyán bajo estándares de calidad, eficiencia, eficacia y responsabilidad </a:t>
            </a:r>
            <a:r>
              <a:rPr lang="es-EC" sz="2000" dirty="0" smtClean="0"/>
              <a:t>social.</a:t>
            </a:r>
          </a:p>
          <a:p>
            <a:pPr marL="342900" indent="-342900" algn="just">
              <a:buAutoNum type="arabicParenR"/>
            </a:pPr>
            <a:endParaRPr lang="es-EC" sz="2000" dirty="0"/>
          </a:p>
          <a:p>
            <a:pPr marL="342900" indent="-342900" algn="just">
              <a:buAutoNum type="arabicParenR"/>
            </a:pPr>
            <a:endParaRPr lang="es-EC" sz="2000" dirty="0" smtClean="0"/>
          </a:p>
          <a:p>
            <a:pPr marL="342900" indent="-342900" algn="just">
              <a:buAutoNum type="arabicParenR"/>
            </a:pPr>
            <a:endParaRPr lang="es-EC" sz="2000" dirty="0"/>
          </a:p>
          <a:p>
            <a:pPr marL="342900" indent="-342900" algn="just">
              <a:buAutoNum type="arabicParenR"/>
            </a:pPr>
            <a:r>
              <a:rPr lang="es-EC" sz="2000" dirty="0" smtClean="0"/>
              <a:t>Incrementar </a:t>
            </a:r>
            <a:r>
              <a:rPr lang="es-EC" sz="2000" dirty="0"/>
              <a:t>la eficiencia Operacional en la Unidad de Negocio, para los cuales se consiguió un porcentaje de ejecución del 62%  y del 67% respectivamente.</a:t>
            </a:r>
          </a:p>
        </p:txBody>
      </p:sp>
      <p:sp>
        <p:nvSpPr>
          <p:cNvPr id="3" name="CuadroTexto 2"/>
          <p:cNvSpPr txBox="1"/>
          <p:nvPr/>
        </p:nvSpPr>
        <p:spPr>
          <a:xfrm>
            <a:off x="2401084" y="1179764"/>
            <a:ext cx="4653886" cy="400110"/>
          </a:xfrm>
          <a:prstGeom prst="rect">
            <a:avLst/>
          </a:prstGeom>
          <a:noFill/>
        </p:spPr>
        <p:txBody>
          <a:bodyPr wrap="square" rtlCol="0">
            <a:spAutoFit/>
          </a:bodyPr>
          <a:lstStyle/>
          <a:p>
            <a:pPr algn="ctr"/>
            <a:r>
              <a:rPr lang="es-EC" sz="2000" b="1" dirty="0" smtClean="0"/>
              <a:t>OBJETIVOS ESTRATÉGICOS CELEC EP.</a:t>
            </a:r>
            <a:endParaRPr lang="es-EC" sz="2000" b="1" dirty="0"/>
          </a:p>
        </p:txBody>
      </p:sp>
    </p:spTree>
    <p:extLst>
      <p:ext uri="{BB962C8B-B14F-4D97-AF65-F5344CB8AC3E}">
        <p14:creationId xmlns:p14="http://schemas.microsoft.com/office/powerpoint/2010/main" val="3475897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226" y="5185797"/>
            <a:ext cx="4393601" cy="103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áfico 5"/>
          <p:cNvGraphicFramePr>
            <a:graphicFrameLocks/>
          </p:cNvGraphicFramePr>
          <p:nvPr>
            <p:extLst>
              <p:ext uri="{D42A27DB-BD31-4B8C-83A1-F6EECF244321}">
                <p14:modId xmlns:p14="http://schemas.microsoft.com/office/powerpoint/2010/main" val="209897190"/>
              </p:ext>
            </p:extLst>
          </p:nvPr>
        </p:nvGraphicFramePr>
        <p:xfrm>
          <a:off x="1485626" y="1099773"/>
          <a:ext cx="6066430" cy="370877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61716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 Título"/>
          <p:cNvSpPr>
            <a:spLocks noGrp="1"/>
          </p:cNvSpPr>
          <p:nvPr>
            <p:ph type="title"/>
          </p:nvPr>
        </p:nvSpPr>
        <p:spPr>
          <a:xfrm>
            <a:off x="760140" y="2946970"/>
            <a:ext cx="7602464" cy="1143000"/>
          </a:xfrm>
        </p:spPr>
        <p:txBody>
          <a:bodyPr>
            <a:normAutofit/>
          </a:bodyPr>
          <a:lstStyle/>
          <a:p>
            <a:pPr algn="ctr"/>
            <a:r>
              <a:rPr lang="es-EC" sz="3200" b="1" dirty="0" smtClean="0">
                <a:solidFill>
                  <a:srgbClr val="3FAABF"/>
                </a:solidFill>
              </a:rPr>
              <a:t>TALENTO HUMANO</a:t>
            </a:r>
            <a:endParaRPr lang="es-EC" sz="3200" b="1" dirty="0">
              <a:solidFill>
                <a:srgbClr val="3FAABF"/>
              </a:solidFill>
            </a:endParaRPr>
          </a:p>
        </p:txBody>
      </p:sp>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Tree>
    <p:extLst>
      <p:ext uri="{BB962C8B-B14F-4D97-AF65-F5344CB8AC3E}">
        <p14:creationId xmlns:p14="http://schemas.microsoft.com/office/powerpoint/2010/main" val="145699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4" name="Rectángulo 3"/>
          <p:cNvSpPr/>
          <p:nvPr/>
        </p:nvSpPr>
        <p:spPr>
          <a:xfrm>
            <a:off x="614149" y="1175095"/>
            <a:ext cx="7874758" cy="2031325"/>
          </a:xfrm>
          <a:prstGeom prst="rect">
            <a:avLst/>
          </a:prstGeom>
        </p:spPr>
        <p:txBody>
          <a:bodyPr wrap="square">
            <a:spAutoFit/>
          </a:bodyPr>
          <a:lstStyle/>
          <a:p>
            <a:pPr algn="ctr"/>
            <a:r>
              <a:rPr lang="es-ES" b="1" dirty="0" smtClean="0"/>
              <a:t>CONVENIOS </a:t>
            </a:r>
          </a:p>
          <a:p>
            <a:pPr algn="just"/>
            <a:endParaRPr lang="es-ES" dirty="0"/>
          </a:p>
          <a:p>
            <a:pPr algn="just"/>
            <a:r>
              <a:rPr lang="es-ES" dirty="0" smtClean="0"/>
              <a:t>Se </a:t>
            </a:r>
            <a:r>
              <a:rPr lang="es-ES" dirty="0"/>
              <a:t>suscribió el Convenio de Cooperación Interinstitucional entre la Universidad Técnica de Ambato y CELEC EP. </a:t>
            </a:r>
            <a:r>
              <a:rPr lang="es-ES" dirty="0" smtClean="0"/>
              <a:t>Hidroagoyán, este </a:t>
            </a:r>
            <a:r>
              <a:rPr lang="es-ES" dirty="0"/>
              <a:t>acuerdo fue firmado con </a:t>
            </a:r>
            <a:r>
              <a:rPr lang="es-ES" dirty="0" smtClean="0"/>
              <a:t>objetivo </a:t>
            </a:r>
            <a:r>
              <a:rPr lang="es-ES" dirty="0"/>
              <a:t>de mantener un personal actualizado y capacitado en áreas técnicas y administrativas por medio de cursos presenciales, semipresenciales y </a:t>
            </a:r>
            <a:r>
              <a:rPr lang="es-ES" dirty="0" smtClean="0"/>
              <a:t>virtuales.</a:t>
            </a:r>
          </a:p>
          <a:p>
            <a:pPr algn="just"/>
            <a:endParaRPr lang="es-ES" dirty="0"/>
          </a:p>
        </p:txBody>
      </p:sp>
      <p:pic>
        <p:nvPicPr>
          <p:cNvPr id="8" name="Imagen 7" descr="D:\CELEC\ESCRITORIO\INFOSEMANAL\INFOSEMANAL 33\FIRM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196" y="3206420"/>
            <a:ext cx="7426664" cy="3460071"/>
          </a:xfrm>
          <a:prstGeom prst="rect">
            <a:avLst/>
          </a:prstGeom>
          <a:noFill/>
          <a:ln>
            <a:noFill/>
          </a:ln>
        </p:spPr>
      </p:pic>
    </p:spTree>
    <p:extLst>
      <p:ext uri="{BB962C8B-B14F-4D97-AF65-F5344CB8AC3E}">
        <p14:creationId xmlns:p14="http://schemas.microsoft.com/office/powerpoint/2010/main" val="1113120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2" name="AutoShape 2" descr="p3"/>
          <p:cNvSpPr>
            <a:spLocks noChangeAspect="1" noChangeArrowheads="1"/>
          </p:cNvSpPr>
          <p:nvPr/>
        </p:nvSpPr>
        <p:spPr bwMode="auto">
          <a:xfrm>
            <a:off x="63500" y="-136525"/>
            <a:ext cx="4286250" cy="2571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Rectángulo 5"/>
          <p:cNvSpPr/>
          <p:nvPr/>
        </p:nvSpPr>
        <p:spPr>
          <a:xfrm>
            <a:off x="252024" y="1006418"/>
            <a:ext cx="8551121" cy="2862322"/>
          </a:xfrm>
          <a:prstGeom prst="rect">
            <a:avLst/>
          </a:prstGeom>
        </p:spPr>
        <p:txBody>
          <a:bodyPr wrap="square">
            <a:spAutoFit/>
          </a:bodyPr>
          <a:lstStyle/>
          <a:p>
            <a:pPr algn="ctr"/>
            <a:r>
              <a:rPr lang="es-ES" b="1" dirty="0"/>
              <a:t>CELEC EP. </a:t>
            </a:r>
            <a:r>
              <a:rPr lang="es-ES" b="1" dirty="0" smtClean="0"/>
              <a:t>HIDROAGOYÁN IMPULSÓ PROYECTO “PLAN </a:t>
            </a:r>
            <a:r>
              <a:rPr lang="es-ES" b="1" dirty="0"/>
              <a:t>FUTURO”</a:t>
            </a:r>
          </a:p>
          <a:p>
            <a:endParaRPr lang="es-ES" dirty="0"/>
          </a:p>
          <a:p>
            <a:pPr algn="just"/>
            <a:r>
              <a:rPr lang="es-ES" dirty="0"/>
              <a:t>Apoyando la iniciativa de la Vicepresidencia de la República, Hidroagoyán contrató a ocho jóvenes profesionales que tuvieron un gran desempeño académico en diferentes universidades del país; este proyecto es considerado como un incentivo al esfuerzo y dedicación de los estudiantes</a:t>
            </a:r>
            <a:r>
              <a:rPr lang="es-ES" dirty="0" smtClean="0"/>
              <a:t>.</a:t>
            </a:r>
          </a:p>
          <a:p>
            <a:pPr algn="just"/>
            <a:endParaRPr lang="es-ES" dirty="0"/>
          </a:p>
          <a:p>
            <a:pPr algn="just"/>
            <a:r>
              <a:rPr lang="es-ES" dirty="0"/>
              <a:t>Los profesionales contratados han sido distribuidos en las diferentes áreas de las tres centrales de esta unidad de negocio y hasta el momento se han desenvuelto de manera exitosa.</a:t>
            </a: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832" y="4011672"/>
            <a:ext cx="6959502" cy="2626678"/>
          </a:xfrm>
          <a:prstGeom prst="rect">
            <a:avLst/>
          </a:prstGeom>
        </p:spPr>
      </p:pic>
    </p:spTree>
    <p:extLst>
      <p:ext uri="{BB962C8B-B14F-4D97-AF65-F5344CB8AC3E}">
        <p14:creationId xmlns:p14="http://schemas.microsoft.com/office/powerpoint/2010/main" val="352081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5783" y="3047638"/>
            <a:ext cx="5983597" cy="3363329"/>
          </a:xfrm>
          <a:prstGeom prst="rect">
            <a:avLst/>
          </a:prstGeom>
        </p:spPr>
      </p:pic>
      <p:sp>
        <p:nvSpPr>
          <p:cNvPr id="6" name="CuadroTexto 5"/>
          <p:cNvSpPr txBox="1"/>
          <p:nvPr/>
        </p:nvSpPr>
        <p:spPr>
          <a:xfrm>
            <a:off x="2926522" y="6393132"/>
            <a:ext cx="3603009" cy="369332"/>
          </a:xfrm>
          <a:prstGeom prst="rect">
            <a:avLst/>
          </a:prstGeom>
          <a:noFill/>
        </p:spPr>
        <p:txBody>
          <a:bodyPr wrap="square" rtlCol="0">
            <a:spAutoFit/>
          </a:bodyPr>
          <a:lstStyle/>
          <a:p>
            <a:pPr algn="ctr"/>
            <a:r>
              <a:rPr lang="es-EC" dirty="0" smtClean="0"/>
              <a:t>Ing. Martha Barrionuevo</a:t>
            </a:r>
            <a:endParaRPr lang="es-EC" dirty="0"/>
          </a:p>
        </p:txBody>
      </p:sp>
      <p:sp>
        <p:nvSpPr>
          <p:cNvPr id="9" name="Título 1"/>
          <p:cNvSpPr txBox="1">
            <a:spLocks/>
          </p:cNvSpPr>
          <p:nvPr/>
        </p:nvSpPr>
        <p:spPr>
          <a:xfrm>
            <a:off x="1832779" y="1065517"/>
            <a:ext cx="5389607" cy="4014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t>INCLUSIÓN DE PERSONAL CON CAPACIDADES ESPECIALES</a:t>
            </a:r>
            <a:br>
              <a:rPr lang="es-ES_tradnl" sz="1800" b="1" dirty="0" smtClean="0"/>
            </a:br>
            <a:endParaRPr lang="es-EC" sz="1800" dirty="0"/>
          </a:p>
        </p:txBody>
      </p:sp>
      <p:sp>
        <p:nvSpPr>
          <p:cNvPr id="7" name="CuadroTexto 6"/>
          <p:cNvSpPr txBox="1"/>
          <p:nvPr/>
        </p:nvSpPr>
        <p:spPr>
          <a:xfrm>
            <a:off x="573205" y="1167728"/>
            <a:ext cx="7983940" cy="2031325"/>
          </a:xfrm>
          <a:prstGeom prst="rect">
            <a:avLst/>
          </a:prstGeom>
          <a:noFill/>
        </p:spPr>
        <p:txBody>
          <a:bodyPr wrap="square" rtlCol="0">
            <a:spAutoFit/>
          </a:bodyPr>
          <a:lstStyle/>
          <a:p>
            <a:pPr algn="just"/>
            <a:r>
              <a:rPr lang="es-EC" dirty="0"/>
              <a:t/>
            </a:r>
            <a:br>
              <a:rPr lang="es-EC" dirty="0"/>
            </a:br>
            <a:r>
              <a:rPr lang="es-ES_tradnl" dirty="0"/>
              <a:t>CELEC EP. Hidroagoyán cumple con la regulación del Ministerio de Trabajo, es así que, de 229 trabajadores con que cuenta la institución, en el año 2015 nueve personas con capacidades especiales forman parte de la Unidad de Negocio, cumpliendo con la normativa constitucional y de responsabilidad social que corresponde a una empresa pública en el ámbito de sus funciones.</a:t>
            </a:r>
            <a:r>
              <a:rPr lang="es-EC" dirty="0"/>
              <a:t/>
            </a:r>
            <a:br>
              <a:rPr lang="es-EC" dirty="0"/>
            </a:br>
            <a:endParaRPr lang="es-EC" dirty="0"/>
          </a:p>
        </p:txBody>
      </p:sp>
    </p:spTree>
    <p:extLst>
      <p:ext uri="{BB962C8B-B14F-4D97-AF65-F5344CB8AC3E}">
        <p14:creationId xmlns:p14="http://schemas.microsoft.com/office/powerpoint/2010/main" val="3462790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2" name="Título 1"/>
          <p:cNvSpPr>
            <a:spLocks noGrp="1"/>
          </p:cNvSpPr>
          <p:nvPr>
            <p:ph type="title"/>
          </p:nvPr>
        </p:nvSpPr>
        <p:spPr>
          <a:xfrm>
            <a:off x="156489" y="1890515"/>
            <a:ext cx="8891977" cy="3241044"/>
          </a:xfrm>
        </p:spPr>
        <p:txBody>
          <a:bodyPr>
            <a:noAutofit/>
          </a:bodyPr>
          <a:lstStyle/>
          <a:p>
            <a:r>
              <a:rPr lang="es-ES_tradnl" sz="1800" b="1" dirty="0" smtClean="0"/>
              <a:t>PASANTÍAS PRE - PROFESIONALES</a:t>
            </a:r>
            <a:br>
              <a:rPr lang="es-ES_tradnl" sz="1800" b="1" dirty="0" smtClean="0"/>
            </a:br>
            <a:r>
              <a:rPr lang="es-EC" sz="1800" b="1" dirty="0"/>
              <a:t/>
            </a:r>
            <a:br>
              <a:rPr lang="es-EC" sz="1800" b="1" dirty="0"/>
            </a:br>
            <a:r>
              <a:rPr lang="es-EC" sz="1800" dirty="0"/>
              <a:t>Durante el 2015 se </a:t>
            </a:r>
            <a:r>
              <a:rPr lang="es-EC" sz="1800" dirty="0" smtClean="0"/>
              <a:t>impulsaron </a:t>
            </a:r>
            <a:r>
              <a:rPr lang="es-EC" sz="1800" dirty="0"/>
              <a:t>62 prácticas pre profesionales en las diferentes áreas técnicas y administrativas de la </a:t>
            </a:r>
            <a:r>
              <a:rPr lang="es-EC" sz="1800" dirty="0" smtClean="0"/>
              <a:t>Unidad, apoyando de esta manera a jóvenes en su preparación al futuro.</a:t>
            </a:r>
            <a:br>
              <a:rPr lang="es-EC" sz="1800" dirty="0" smtClean="0"/>
            </a:br>
            <a:r>
              <a:rPr lang="es-EC" sz="1800" dirty="0" smtClean="0"/>
              <a:t/>
            </a:r>
            <a:br>
              <a:rPr lang="es-EC" sz="1800" dirty="0" smtClean="0"/>
            </a:br>
            <a:r>
              <a:rPr lang="es-EC" sz="1800" dirty="0" smtClean="0"/>
              <a:t/>
            </a:r>
            <a:br>
              <a:rPr lang="es-EC" sz="1800" dirty="0" smtClean="0"/>
            </a:br>
            <a:r>
              <a:rPr lang="es-EC" sz="1800" dirty="0"/>
              <a:t/>
            </a:r>
            <a:br>
              <a:rPr lang="es-EC" sz="1800" dirty="0"/>
            </a:br>
            <a:r>
              <a:rPr lang="es-EC" sz="1800" dirty="0" smtClean="0"/>
              <a:t/>
            </a:r>
            <a:br>
              <a:rPr lang="es-EC" sz="1800" dirty="0" smtClean="0"/>
            </a:br>
            <a:r>
              <a:rPr lang="es-ES_tradnl" sz="1800" b="1" dirty="0" smtClean="0"/>
              <a:t>OPORTUNIDADES DE TRABAJO A LAS PERSONAS DE LAS ÁREAS DE INFLUENCIA DE LAS CENTRALES HIDROELÉCTRICAS</a:t>
            </a:r>
            <a:br>
              <a:rPr lang="es-ES_tradnl" sz="1800" b="1" dirty="0" smtClean="0"/>
            </a:br>
            <a:r>
              <a:rPr lang="es-EC" sz="1800" b="1" dirty="0"/>
              <a:t/>
            </a:r>
            <a:br>
              <a:rPr lang="es-EC" sz="1800" b="1" dirty="0"/>
            </a:br>
            <a:r>
              <a:rPr lang="es-ES_tradnl" sz="1800" dirty="0"/>
              <a:t>Uno de los objetivos principales al momento de la contratación del personal  es contribuir al desarrollo del sector de influencia de la Institución, por lo tanto  brindar oportunidades de trabajo a las personas del sector ha sido nuestro compromiso constante.</a:t>
            </a:r>
            <a:r>
              <a:rPr lang="es-EC" sz="1800" dirty="0"/>
              <a:t/>
            </a:r>
            <a:br>
              <a:rPr lang="es-EC" sz="1800" dirty="0"/>
            </a:br>
            <a:endParaRPr lang="es-EC" sz="1800" dirty="0"/>
          </a:p>
        </p:txBody>
      </p:sp>
    </p:spTree>
    <p:extLst>
      <p:ext uri="{BB962C8B-B14F-4D97-AF65-F5344CB8AC3E}">
        <p14:creationId xmlns:p14="http://schemas.microsoft.com/office/powerpoint/2010/main" val="1068364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graphicFrame>
        <p:nvGraphicFramePr>
          <p:cNvPr id="6" name="Gráfico 5"/>
          <p:cNvGraphicFramePr>
            <a:graphicFrameLocks/>
          </p:cNvGraphicFramePr>
          <p:nvPr>
            <p:extLst>
              <p:ext uri="{D42A27DB-BD31-4B8C-83A1-F6EECF244321}">
                <p14:modId xmlns:p14="http://schemas.microsoft.com/office/powerpoint/2010/main" val="2248011364"/>
              </p:ext>
            </p:extLst>
          </p:nvPr>
        </p:nvGraphicFramePr>
        <p:xfrm>
          <a:off x="1214846" y="1418544"/>
          <a:ext cx="6406741" cy="44728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44959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224" y="1657166"/>
            <a:ext cx="7089605" cy="4172134"/>
          </a:xfrm>
          <a:prstGeom prst="rect">
            <a:avLst/>
          </a:prstGeom>
        </p:spPr>
      </p:pic>
    </p:spTree>
    <p:extLst>
      <p:ext uri="{BB962C8B-B14F-4D97-AF65-F5344CB8AC3E}">
        <p14:creationId xmlns:p14="http://schemas.microsoft.com/office/powerpoint/2010/main" val="3118563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5 Marcador de contenido"/>
          <p:cNvGraphicFramePr>
            <a:graphicFrameLocks noGrp="1"/>
          </p:cNvGraphicFramePr>
          <p:nvPr>
            <p:ph idx="1"/>
            <p:extLst>
              <p:ext uri="{D42A27DB-BD31-4B8C-83A1-F6EECF244321}">
                <p14:modId xmlns:p14="http://schemas.microsoft.com/office/powerpoint/2010/main" val="3237851562"/>
              </p:ext>
            </p:extLst>
          </p:nvPr>
        </p:nvGraphicFramePr>
        <p:xfrm>
          <a:off x="252023" y="1024563"/>
          <a:ext cx="8640960" cy="1200150"/>
        </p:xfrm>
        <a:graphic>
          <a:graphicData uri="http://schemas.openxmlformats.org/drawingml/2006/table">
            <a:tbl>
              <a:tblPr>
                <a:tableStyleId>{5C22544A-7EE6-4342-B048-85BDC9FD1C3A}</a:tableStyleId>
              </a:tblPr>
              <a:tblGrid>
                <a:gridCol w="1656184"/>
                <a:gridCol w="6984776"/>
              </a:tblGrid>
              <a:tr h="400050">
                <a:tc>
                  <a:txBody>
                    <a:bodyPr/>
                    <a:lstStyle/>
                    <a:p>
                      <a:pPr algn="l" fontAlgn="ctr"/>
                      <a:r>
                        <a:rPr lang="es-EC" sz="2400" b="1" u="none" strike="noStrike" dirty="0" smtClean="0">
                          <a:effectLst/>
                          <a:latin typeface="+mn-lt"/>
                        </a:rPr>
                        <a:t>Institución:</a:t>
                      </a:r>
                      <a:endParaRPr lang="es-EC" sz="2400" b="1" i="0" u="none" strike="noStrike" dirty="0">
                        <a:solidFill>
                          <a:srgbClr val="000000"/>
                        </a:solidFill>
                        <a:effectLst/>
                        <a:latin typeface="+mn-lt"/>
                      </a:endParaRPr>
                    </a:p>
                  </a:txBody>
                  <a:tcPr marL="0" marR="0" marT="0" marB="0" anchor="ctr"/>
                </a:tc>
                <a:tc>
                  <a:txBody>
                    <a:bodyPr/>
                    <a:lstStyle/>
                    <a:p>
                      <a:pPr algn="just" fontAlgn="ctr"/>
                      <a:r>
                        <a:rPr lang="es-EC" sz="2400" u="none" strike="noStrike" dirty="0">
                          <a:effectLst/>
                          <a:latin typeface="+mn-lt"/>
                        </a:rPr>
                        <a:t>Unidad de </a:t>
                      </a:r>
                      <a:r>
                        <a:rPr lang="es-EC" sz="2400" u="none" strike="noStrike" dirty="0" smtClean="0">
                          <a:effectLst/>
                          <a:latin typeface="+mn-lt"/>
                        </a:rPr>
                        <a:t>Negocio Hidroagoyán </a:t>
                      </a:r>
                      <a:r>
                        <a:rPr lang="es-EC" sz="2400" u="none" strike="noStrike" dirty="0">
                          <a:effectLst/>
                          <a:latin typeface="+mn-lt"/>
                        </a:rPr>
                        <a:t>- UNH</a:t>
                      </a:r>
                      <a:endParaRPr lang="es-EC" sz="2400" b="0" i="0" u="none" strike="noStrike" dirty="0">
                        <a:solidFill>
                          <a:srgbClr val="000000"/>
                        </a:solidFill>
                        <a:effectLst/>
                        <a:latin typeface="+mn-lt"/>
                      </a:endParaRPr>
                    </a:p>
                  </a:txBody>
                  <a:tcPr marL="0" marR="0" marT="0" marB="0" anchor="ctr"/>
                </a:tc>
              </a:tr>
              <a:tr h="400050">
                <a:tc>
                  <a:txBody>
                    <a:bodyPr/>
                    <a:lstStyle/>
                    <a:p>
                      <a:pPr algn="l" fontAlgn="ctr"/>
                      <a:r>
                        <a:rPr lang="es-EC" sz="2400" b="1" u="none" strike="noStrike" dirty="0">
                          <a:effectLst/>
                          <a:latin typeface="+mn-lt"/>
                        </a:rPr>
                        <a:t>Pertenece:</a:t>
                      </a:r>
                      <a:endParaRPr lang="es-EC" sz="2400" b="1" i="0" u="none" strike="noStrike" dirty="0">
                        <a:solidFill>
                          <a:srgbClr val="000000"/>
                        </a:solidFill>
                        <a:effectLst/>
                        <a:latin typeface="+mn-lt"/>
                      </a:endParaRPr>
                    </a:p>
                  </a:txBody>
                  <a:tcPr marL="0" marR="0" marT="0" marB="0" anchor="ctr"/>
                </a:tc>
                <a:tc>
                  <a:txBody>
                    <a:bodyPr/>
                    <a:lstStyle/>
                    <a:p>
                      <a:pPr algn="just" fontAlgn="ctr"/>
                      <a:r>
                        <a:rPr lang="es-EC" sz="2400" u="none" strike="noStrike" dirty="0">
                          <a:effectLst/>
                          <a:latin typeface="+mn-lt"/>
                        </a:rPr>
                        <a:t>Corporación Eléctrica del Ecuador CELEC EP</a:t>
                      </a:r>
                      <a:endParaRPr lang="es-EC" sz="2400" b="0" i="0" u="none" strike="noStrike" dirty="0">
                        <a:solidFill>
                          <a:srgbClr val="000000"/>
                        </a:solidFill>
                        <a:effectLst/>
                        <a:latin typeface="+mn-lt"/>
                      </a:endParaRPr>
                    </a:p>
                  </a:txBody>
                  <a:tcPr marL="0" marR="0" marT="0" marB="0" anchor="ctr"/>
                </a:tc>
              </a:tr>
              <a:tr h="400050">
                <a:tc>
                  <a:txBody>
                    <a:bodyPr/>
                    <a:lstStyle/>
                    <a:p>
                      <a:pPr algn="l" fontAlgn="ctr"/>
                      <a:r>
                        <a:rPr lang="es-EC" sz="2400" b="1" u="none" strike="noStrike" dirty="0">
                          <a:effectLst/>
                          <a:latin typeface="+mn-lt"/>
                        </a:rPr>
                        <a:t>Adscrito:</a:t>
                      </a:r>
                      <a:endParaRPr lang="es-EC" sz="2400" b="1" i="0" u="none" strike="noStrike" dirty="0">
                        <a:solidFill>
                          <a:srgbClr val="000000"/>
                        </a:solidFill>
                        <a:effectLst/>
                        <a:latin typeface="+mn-lt"/>
                      </a:endParaRPr>
                    </a:p>
                  </a:txBody>
                  <a:tcPr marL="0" marR="0" marT="0" marB="0" anchor="ctr"/>
                </a:tc>
                <a:tc>
                  <a:txBody>
                    <a:bodyPr/>
                    <a:lstStyle/>
                    <a:p>
                      <a:pPr algn="just" fontAlgn="ctr"/>
                      <a:r>
                        <a:rPr lang="es-EC" sz="2400" u="none" strike="noStrike" dirty="0" smtClean="0">
                          <a:effectLst/>
                          <a:latin typeface="+mn-lt"/>
                        </a:rPr>
                        <a:t>Ministerio </a:t>
                      </a:r>
                      <a:r>
                        <a:rPr lang="es-EC" sz="2400" u="none" strike="noStrike" dirty="0">
                          <a:effectLst/>
                          <a:latin typeface="+mn-lt"/>
                        </a:rPr>
                        <a:t>de Electricidad y Energía Renovable - MEER</a:t>
                      </a:r>
                      <a:endParaRPr lang="es-EC" sz="2400" b="0" i="0" u="none" strike="noStrike" dirty="0">
                        <a:solidFill>
                          <a:srgbClr val="000000"/>
                        </a:solidFill>
                        <a:effectLst/>
                        <a:latin typeface="+mn-lt"/>
                      </a:endParaRPr>
                    </a:p>
                  </a:txBody>
                  <a:tcPr marL="0" marR="0" marT="0" marB="0" anchor="ctr"/>
                </a:tc>
              </a:tr>
            </a:tbl>
          </a:graphicData>
        </a:graphic>
      </p:graphicFrame>
      <p:sp>
        <p:nvSpPr>
          <p:cNvPr id="6" name="6 CuadroTexto"/>
          <p:cNvSpPr txBox="1"/>
          <p:nvPr/>
        </p:nvSpPr>
        <p:spPr>
          <a:xfrm>
            <a:off x="505306" y="2877444"/>
            <a:ext cx="8297839" cy="2954655"/>
          </a:xfrm>
          <a:prstGeom prst="rect">
            <a:avLst/>
          </a:prstGeom>
          <a:noFill/>
        </p:spPr>
        <p:txBody>
          <a:bodyPr wrap="square" rtlCol="0">
            <a:spAutoFit/>
          </a:bodyPr>
          <a:lstStyle/>
          <a:p>
            <a:pPr algn="ctr"/>
            <a:r>
              <a:rPr lang="es-ES_tradnl" sz="2400" dirty="0" smtClean="0"/>
              <a:t>MISIÓN</a:t>
            </a:r>
          </a:p>
          <a:p>
            <a:pPr algn="ctr"/>
            <a:endParaRPr lang="es-ES_tradnl" sz="2400" dirty="0"/>
          </a:p>
          <a:p>
            <a:pPr algn="ctr"/>
            <a:r>
              <a:rPr lang="es-ES_tradnl" sz="2400" dirty="0" smtClean="0"/>
              <a:t>“</a:t>
            </a:r>
            <a:r>
              <a:rPr lang="es-ES_tradnl" sz="2400" dirty="0"/>
              <a:t>Contribuimos al desarrollo integral del país, generando energía eléctrica con calidad y eficiencia, mediante el aprovechamiento óptimo y responsable de los recursos naturales, con el aporte de su talento humano comprometido y competente, enmarcados en el respeto a la comunidad y el ambiente”.</a:t>
            </a:r>
            <a:endParaRPr lang="es-EC" sz="2400" dirty="0"/>
          </a:p>
          <a:p>
            <a:pPr algn="ctr"/>
            <a:r>
              <a:rPr lang="es-EC" dirty="0" smtClean="0">
                <a:solidFill>
                  <a:schemeClr val="tx1">
                    <a:lumMod val="75000"/>
                    <a:lumOff val="25000"/>
                  </a:schemeClr>
                </a:solidFill>
                <a:latin typeface="Arial" pitchFamily="34" charset="0"/>
                <a:cs typeface="Arial" pitchFamily="34" charset="0"/>
              </a:rPr>
              <a:t>.</a:t>
            </a:r>
            <a:endParaRPr lang="es-EC" dirty="0">
              <a:solidFill>
                <a:schemeClr val="tx1">
                  <a:lumMod val="75000"/>
                  <a:lumOff val="25000"/>
                </a:schemeClr>
              </a:solidFill>
              <a:latin typeface="Arial" pitchFamily="34" charset="0"/>
              <a:cs typeface="Arial" pitchFamily="34" charset="0"/>
            </a:endParaRPr>
          </a:p>
        </p:txBody>
      </p:sp>
      <p:sp>
        <p:nvSpPr>
          <p:cNvPr id="7" name="CuadroTexto 6"/>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Tree>
    <p:extLst>
      <p:ext uri="{BB962C8B-B14F-4D97-AF65-F5344CB8AC3E}">
        <p14:creationId xmlns:p14="http://schemas.microsoft.com/office/powerpoint/2010/main" val="2171491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587" y="1531620"/>
            <a:ext cx="7402129" cy="4343399"/>
          </a:xfrm>
          <a:prstGeom prst="rect">
            <a:avLst/>
          </a:prstGeom>
        </p:spPr>
      </p:pic>
    </p:spTree>
    <p:extLst>
      <p:ext uri="{BB962C8B-B14F-4D97-AF65-F5344CB8AC3E}">
        <p14:creationId xmlns:p14="http://schemas.microsoft.com/office/powerpoint/2010/main" val="1047681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576" y="1861950"/>
            <a:ext cx="7098902" cy="4104510"/>
          </a:xfrm>
          <a:prstGeom prst="rect">
            <a:avLst/>
          </a:prstGeom>
        </p:spPr>
      </p:pic>
    </p:spTree>
    <p:extLst>
      <p:ext uri="{BB962C8B-B14F-4D97-AF65-F5344CB8AC3E}">
        <p14:creationId xmlns:p14="http://schemas.microsoft.com/office/powerpoint/2010/main" val="15118833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 Título"/>
          <p:cNvSpPr>
            <a:spLocks noGrp="1"/>
          </p:cNvSpPr>
          <p:nvPr>
            <p:ph type="title"/>
          </p:nvPr>
        </p:nvSpPr>
        <p:spPr>
          <a:xfrm>
            <a:off x="760140" y="2946970"/>
            <a:ext cx="7602464" cy="1143000"/>
          </a:xfrm>
        </p:spPr>
        <p:txBody>
          <a:bodyPr>
            <a:normAutofit/>
          </a:bodyPr>
          <a:lstStyle/>
          <a:p>
            <a:pPr algn="ctr"/>
            <a:r>
              <a:rPr lang="es-EC" sz="3200" b="1" dirty="0" smtClean="0">
                <a:solidFill>
                  <a:srgbClr val="3FAABF"/>
                </a:solidFill>
              </a:rPr>
              <a:t>ADQUISICIONES</a:t>
            </a:r>
            <a:endParaRPr lang="es-EC" sz="3200" b="1" dirty="0">
              <a:solidFill>
                <a:srgbClr val="3FAABF"/>
              </a:solidFill>
            </a:endParaRPr>
          </a:p>
        </p:txBody>
      </p:sp>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6" name="CuadroTexto 5"/>
          <p:cNvSpPr txBox="1"/>
          <p:nvPr/>
        </p:nvSpPr>
        <p:spPr>
          <a:xfrm>
            <a:off x="0" y="6488668"/>
            <a:ext cx="3029803" cy="369332"/>
          </a:xfrm>
          <a:prstGeom prst="rect">
            <a:avLst/>
          </a:prstGeom>
          <a:noFill/>
        </p:spPr>
        <p:txBody>
          <a:bodyPr wrap="square" rtlCol="0">
            <a:spAutoFit/>
          </a:bodyPr>
          <a:lstStyle/>
          <a:p>
            <a:r>
              <a:rPr lang="es-EC" b="1" i="1" dirty="0" smtClean="0">
                <a:solidFill>
                  <a:schemeClr val="accent1">
                    <a:lumMod val="50000"/>
                  </a:schemeClr>
                </a:solidFill>
                <a:latin typeface="Helvetica Neue" panose="02000503000000020004" pitchFamily="2"/>
              </a:rPr>
              <a:t>Energía para el desarrollo</a:t>
            </a:r>
            <a:endParaRPr lang="es-EC" b="1" i="1" dirty="0">
              <a:solidFill>
                <a:schemeClr val="accent1">
                  <a:lumMod val="50000"/>
                </a:schemeClr>
              </a:solidFill>
              <a:latin typeface="Helvetica Neue" panose="02000503000000020004" pitchFamily="2"/>
            </a:endParaRPr>
          </a:p>
        </p:txBody>
      </p:sp>
    </p:spTree>
    <p:extLst>
      <p:ext uri="{BB962C8B-B14F-4D97-AF65-F5344CB8AC3E}">
        <p14:creationId xmlns:p14="http://schemas.microsoft.com/office/powerpoint/2010/main" val="1394286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11" name="CuadroTexto 10"/>
          <p:cNvSpPr txBox="1"/>
          <p:nvPr/>
        </p:nvSpPr>
        <p:spPr>
          <a:xfrm>
            <a:off x="2098392" y="1234266"/>
            <a:ext cx="5259270" cy="400110"/>
          </a:xfrm>
          <a:prstGeom prst="rect">
            <a:avLst/>
          </a:prstGeom>
          <a:noFill/>
        </p:spPr>
        <p:txBody>
          <a:bodyPr wrap="square" rtlCol="0">
            <a:spAutoFit/>
          </a:bodyPr>
          <a:lstStyle/>
          <a:p>
            <a:r>
              <a:rPr lang="es-EC" sz="2000" dirty="0" smtClean="0">
                <a:solidFill>
                  <a:srgbClr val="3FAABF"/>
                </a:solidFill>
                <a:latin typeface="Trebuchet MS" panose="020B0603020202020204" pitchFamily="34" charset="0"/>
              </a:rPr>
              <a:t>PROCESOS DE CONTRATACIÓN DEL AÑO 2015</a:t>
            </a:r>
            <a:endParaRPr lang="es-EC" sz="2000" dirty="0">
              <a:solidFill>
                <a:srgbClr val="3FAABF"/>
              </a:solidFill>
              <a:latin typeface="Trebuchet MS" panose="020B0603020202020204" pitchFamily="34" charset="0"/>
            </a:endParaRP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930" y="2132352"/>
            <a:ext cx="6554193" cy="4129570"/>
          </a:xfrm>
          <a:prstGeom prst="rect">
            <a:avLst/>
          </a:prstGeom>
        </p:spPr>
      </p:pic>
    </p:spTree>
    <p:extLst>
      <p:ext uri="{BB962C8B-B14F-4D97-AF65-F5344CB8AC3E}">
        <p14:creationId xmlns:p14="http://schemas.microsoft.com/office/powerpoint/2010/main" val="3718447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 Título"/>
          <p:cNvSpPr>
            <a:spLocks noGrp="1"/>
          </p:cNvSpPr>
          <p:nvPr>
            <p:ph type="title"/>
          </p:nvPr>
        </p:nvSpPr>
        <p:spPr>
          <a:xfrm>
            <a:off x="760140" y="2946970"/>
            <a:ext cx="7602464" cy="1143000"/>
          </a:xfrm>
        </p:spPr>
        <p:txBody>
          <a:bodyPr>
            <a:normAutofit/>
          </a:bodyPr>
          <a:lstStyle/>
          <a:p>
            <a:pPr algn="ctr"/>
            <a:r>
              <a:rPr lang="es-EC" sz="3200" b="1" dirty="0" smtClean="0">
                <a:solidFill>
                  <a:srgbClr val="3FAABF"/>
                </a:solidFill>
              </a:rPr>
              <a:t>RESPONSABILIDAD SOCIAL Y AMBIENTAL</a:t>
            </a:r>
            <a:endParaRPr lang="es-EC" sz="3200" b="1" dirty="0">
              <a:solidFill>
                <a:srgbClr val="3FAABF"/>
              </a:solidFill>
            </a:endParaRPr>
          </a:p>
        </p:txBody>
      </p:sp>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6" name="CuadroTexto 5"/>
          <p:cNvSpPr txBox="1"/>
          <p:nvPr/>
        </p:nvSpPr>
        <p:spPr>
          <a:xfrm>
            <a:off x="0" y="6488668"/>
            <a:ext cx="3029803" cy="369332"/>
          </a:xfrm>
          <a:prstGeom prst="rect">
            <a:avLst/>
          </a:prstGeom>
          <a:noFill/>
        </p:spPr>
        <p:txBody>
          <a:bodyPr wrap="square" rtlCol="0">
            <a:spAutoFit/>
          </a:bodyPr>
          <a:lstStyle/>
          <a:p>
            <a:r>
              <a:rPr lang="es-EC" b="1" i="1" dirty="0" smtClean="0">
                <a:solidFill>
                  <a:schemeClr val="accent1">
                    <a:lumMod val="50000"/>
                  </a:schemeClr>
                </a:solidFill>
                <a:latin typeface="Helvetica Neue" panose="02000503000000020004" pitchFamily="2"/>
              </a:rPr>
              <a:t>Energía para el desarrollo</a:t>
            </a:r>
            <a:endParaRPr lang="es-EC" b="1" i="1" dirty="0">
              <a:solidFill>
                <a:schemeClr val="accent1">
                  <a:lumMod val="50000"/>
                </a:schemeClr>
              </a:solidFill>
              <a:latin typeface="Helvetica Neue" panose="02000503000000020004" pitchFamily="2"/>
            </a:endParaRPr>
          </a:p>
        </p:txBody>
      </p:sp>
    </p:spTree>
    <p:extLst>
      <p:ext uri="{BB962C8B-B14F-4D97-AF65-F5344CB8AC3E}">
        <p14:creationId xmlns:p14="http://schemas.microsoft.com/office/powerpoint/2010/main" val="34216993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8" name="CuadroTexto 7"/>
          <p:cNvSpPr txBox="1"/>
          <p:nvPr/>
        </p:nvSpPr>
        <p:spPr>
          <a:xfrm>
            <a:off x="3620969" y="1182117"/>
            <a:ext cx="2214116" cy="400110"/>
          </a:xfrm>
          <a:prstGeom prst="rect">
            <a:avLst/>
          </a:prstGeom>
          <a:noFill/>
        </p:spPr>
        <p:txBody>
          <a:bodyPr wrap="square" rtlCol="0">
            <a:spAutoFit/>
          </a:bodyPr>
          <a:lstStyle/>
          <a:p>
            <a:r>
              <a:rPr lang="es-EC" sz="2000" dirty="0" smtClean="0">
                <a:solidFill>
                  <a:srgbClr val="3FAABF"/>
                </a:solidFill>
                <a:latin typeface="Trebuchet MS" panose="020B0603020202020204" pitchFamily="34" charset="0"/>
              </a:rPr>
              <a:t>REFORESTACIÓN</a:t>
            </a:r>
            <a:endParaRPr lang="es-EC" sz="2000" dirty="0">
              <a:solidFill>
                <a:srgbClr val="3FAABF"/>
              </a:solidFill>
              <a:latin typeface="Trebuchet MS" panose="020B0603020202020204" pitchFamily="34" charset="0"/>
            </a:endParaRPr>
          </a:p>
        </p:txBody>
      </p:sp>
      <p:sp>
        <p:nvSpPr>
          <p:cNvPr id="9" name="CuadroTexto 8"/>
          <p:cNvSpPr txBox="1"/>
          <p:nvPr/>
        </p:nvSpPr>
        <p:spPr>
          <a:xfrm>
            <a:off x="1296990" y="5869710"/>
            <a:ext cx="6817658" cy="646331"/>
          </a:xfrm>
          <a:prstGeom prst="rect">
            <a:avLst/>
          </a:prstGeom>
          <a:noFill/>
        </p:spPr>
        <p:txBody>
          <a:bodyPr wrap="square" rtlCol="0">
            <a:spAutoFit/>
          </a:bodyPr>
          <a:lstStyle/>
          <a:p>
            <a:pPr algn="ctr"/>
            <a:r>
              <a:rPr lang="es-EC" dirty="0" smtClean="0"/>
              <a:t>Programa de reforestación de 30.000 plantas forestales nativas en las diferentes áreas de influencia de la Unidad de Negocio Hidroagoyán. </a:t>
            </a:r>
          </a:p>
        </p:txBody>
      </p:sp>
      <p:sp>
        <p:nvSpPr>
          <p:cNvPr id="4" name="CuadroTexto 3"/>
          <p:cNvSpPr txBox="1"/>
          <p:nvPr/>
        </p:nvSpPr>
        <p:spPr>
          <a:xfrm>
            <a:off x="4397634" y="2186196"/>
            <a:ext cx="3599954" cy="3693319"/>
          </a:xfrm>
          <a:prstGeom prst="rect">
            <a:avLst/>
          </a:prstGeom>
          <a:noFill/>
        </p:spPr>
        <p:txBody>
          <a:bodyPr wrap="square" rtlCol="0">
            <a:spAutoFit/>
          </a:bodyPr>
          <a:lstStyle/>
          <a:p>
            <a:r>
              <a:rPr lang="es-EC" dirty="0" smtClean="0"/>
              <a:t>Áreas  y Asociaciones beneficiadas:</a:t>
            </a:r>
          </a:p>
          <a:p>
            <a:endParaRPr lang="es-EC" dirty="0" smtClean="0"/>
          </a:p>
          <a:p>
            <a:pPr marL="285750" indent="-285750">
              <a:buFont typeface="Arial" panose="020B0604020202020204" pitchFamily="34" charset="0"/>
              <a:buChar char="•"/>
            </a:pPr>
            <a:r>
              <a:rPr lang="es-EC" dirty="0" smtClean="0"/>
              <a:t>Aso. Llanganates (Río Negro)</a:t>
            </a:r>
          </a:p>
          <a:p>
            <a:pPr marL="285750" indent="-285750">
              <a:buFont typeface="Arial" panose="020B0604020202020204" pitchFamily="34" charset="0"/>
              <a:buChar char="•"/>
            </a:pPr>
            <a:r>
              <a:rPr lang="es-EC" dirty="0" smtClean="0"/>
              <a:t>Aso. Martínez (Río Negro)</a:t>
            </a:r>
          </a:p>
          <a:p>
            <a:pPr marL="285750" indent="-285750">
              <a:buFont typeface="Arial" panose="020B0604020202020204" pitchFamily="34" charset="0"/>
              <a:buChar char="•"/>
            </a:pPr>
            <a:r>
              <a:rPr lang="es-EC" dirty="0" smtClean="0"/>
              <a:t>Aso. El Encanto (Río Negro)</a:t>
            </a:r>
          </a:p>
          <a:p>
            <a:pPr marL="285750" indent="-285750">
              <a:buFont typeface="Arial" panose="020B0604020202020204" pitchFamily="34" charset="0"/>
              <a:buChar char="•"/>
            </a:pPr>
            <a:r>
              <a:rPr lang="es-EC" dirty="0" smtClean="0"/>
              <a:t>Aso. Agoyán (</a:t>
            </a:r>
            <a:r>
              <a:rPr lang="es-EC" dirty="0" err="1"/>
              <a:t>U</a:t>
            </a:r>
            <a:r>
              <a:rPr lang="es-EC" dirty="0" err="1" smtClean="0"/>
              <a:t>lba</a:t>
            </a:r>
            <a:r>
              <a:rPr lang="es-EC" dirty="0" smtClean="0"/>
              <a:t>)</a:t>
            </a:r>
          </a:p>
          <a:p>
            <a:pPr marL="285750" indent="-285750">
              <a:buFont typeface="Arial" panose="020B0604020202020204" pitchFamily="34" charset="0"/>
              <a:buChar char="•"/>
            </a:pPr>
            <a:r>
              <a:rPr lang="es-EC" dirty="0" smtClean="0"/>
              <a:t>Aso. Nuevo Agoyán (</a:t>
            </a:r>
            <a:r>
              <a:rPr lang="es-EC" dirty="0" err="1" smtClean="0"/>
              <a:t>Ulba</a:t>
            </a:r>
            <a:r>
              <a:rPr lang="es-EC" dirty="0" smtClean="0"/>
              <a:t>)</a:t>
            </a:r>
          </a:p>
          <a:p>
            <a:pPr marL="285750" indent="-285750">
              <a:buFont typeface="Arial" panose="020B0604020202020204" pitchFamily="34" charset="0"/>
              <a:buChar char="•"/>
            </a:pPr>
            <a:r>
              <a:rPr lang="es-EC" dirty="0" smtClean="0"/>
              <a:t>GAD de Río Verde</a:t>
            </a:r>
          </a:p>
          <a:p>
            <a:pPr marL="285750" indent="-285750">
              <a:buFont typeface="Arial" panose="020B0604020202020204" pitchFamily="34" charset="0"/>
              <a:buChar char="•"/>
            </a:pPr>
            <a:r>
              <a:rPr lang="es-EC" dirty="0" smtClean="0"/>
              <a:t>GAD de Poaló  </a:t>
            </a:r>
          </a:p>
          <a:p>
            <a:pPr marL="285750" indent="-285750">
              <a:buFont typeface="Arial" panose="020B0604020202020204" pitchFamily="34" charset="0"/>
              <a:buChar char="•"/>
            </a:pPr>
            <a:r>
              <a:rPr lang="es-EC" dirty="0" smtClean="0"/>
              <a:t>MAE (Chimborazo y Tungurahua)</a:t>
            </a:r>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endParaRPr lang="es-EC" dirty="0" smtClean="0"/>
          </a:p>
          <a:p>
            <a:endParaRPr lang="es-EC" dirty="0"/>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198" y="1893130"/>
            <a:ext cx="2720804" cy="3627739"/>
          </a:xfrm>
          <a:prstGeom prst="rect">
            <a:avLst/>
          </a:prstGeom>
        </p:spPr>
      </p:pic>
    </p:spTree>
    <p:extLst>
      <p:ext uri="{BB962C8B-B14F-4D97-AF65-F5344CB8AC3E}">
        <p14:creationId xmlns:p14="http://schemas.microsoft.com/office/powerpoint/2010/main" val="3265476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8" name="CuadroTexto 7"/>
          <p:cNvSpPr txBox="1"/>
          <p:nvPr/>
        </p:nvSpPr>
        <p:spPr>
          <a:xfrm>
            <a:off x="1657281" y="910764"/>
            <a:ext cx="6141491" cy="400110"/>
          </a:xfrm>
          <a:prstGeom prst="rect">
            <a:avLst/>
          </a:prstGeom>
          <a:noFill/>
        </p:spPr>
        <p:txBody>
          <a:bodyPr wrap="square" rtlCol="0">
            <a:spAutoFit/>
          </a:bodyPr>
          <a:lstStyle/>
          <a:p>
            <a:pPr algn="ctr"/>
            <a:r>
              <a:rPr lang="es-EC" sz="2000" dirty="0" smtClean="0">
                <a:solidFill>
                  <a:srgbClr val="3FAABF"/>
                </a:solidFill>
                <a:latin typeface="Trebuchet MS" panose="020B0603020202020204" pitchFamily="34" charset="0"/>
              </a:rPr>
              <a:t>CAPACITACIÓN EN ESCUELAS</a:t>
            </a:r>
            <a:endParaRPr lang="es-EC" sz="2000" dirty="0">
              <a:solidFill>
                <a:srgbClr val="3FAABF"/>
              </a:solidFill>
              <a:latin typeface="Trebuchet MS" panose="020B0603020202020204" pitchFamily="34" charset="0"/>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49" y="1634572"/>
            <a:ext cx="2603108" cy="1952331"/>
          </a:xfrm>
          <a:prstGeom prst="rect">
            <a:avLst/>
          </a:prstGeom>
        </p:spPr>
      </p:pic>
      <p:sp>
        <p:nvSpPr>
          <p:cNvPr id="9" name="CuadroTexto 8"/>
          <p:cNvSpPr txBox="1"/>
          <p:nvPr/>
        </p:nvSpPr>
        <p:spPr>
          <a:xfrm>
            <a:off x="2134951" y="6092604"/>
            <a:ext cx="5186149" cy="923330"/>
          </a:xfrm>
          <a:prstGeom prst="rect">
            <a:avLst/>
          </a:prstGeom>
          <a:noFill/>
        </p:spPr>
        <p:txBody>
          <a:bodyPr wrap="square" rtlCol="0">
            <a:spAutoFit/>
          </a:bodyPr>
          <a:lstStyle/>
          <a:p>
            <a:pPr algn="ctr"/>
            <a:r>
              <a:rPr lang="es-EC" dirty="0" smtClean="0"/>
              <a:t>Más de 800 profesores y estudiantes de escuelas y colegios capacitados en temas ambientales. </a:t>
            </a:r>
          </a:p>
          <a:p>
            <a:endParaRPr lang="es-EC" dirty="0" smtClean="0"/>
          </a:p>
        </p:txBody>
      </p:sp>
      <p:sp>
        <p:nvSpPr>
          <p:cNvPr id="2" name="CuadroTexto 1"/>
          <p:cNvSpPr txBox="1"/>
          <p:nvPr/>
        </p:nvSpPr>
        <p:spPr>
          <a:xfrm>
            <a:off x="3926685" y="1603969"/>
            <a:ext cx="4330210" cy="4247317"/>
          </a:xfrm>
          <a:prstGeom prst="rect">
            <a:avLst/>
          </a:prstGeom>
          <a:noFill/>
        </p:spPr>
        <p:txBody>
          <a:bodyPr wrap="square" rtlCol="0">
            <a:spAutoFit/>
          </a:bodyPr>
          <a:lstStyle/>
          <a:p>
            <a:r>
              <a:rPr lang="es-EC" dirty="0" smtClean="0"/>
              <a:t>Escuela Manuel Andrade</a:t>
            </a:r>
          </a:p>
          <a:p>
            <a:r>
              <a:rPr lang="es-EC" dirty="0" smtClean="0"/>
              <a:t>U.E. Baños</a:t>
            </a:r>
          </a:p>
          <a:p>
            <a:r>
              <a:rPr lang="es-EC" dirty="0" smtClean="0"/>
              <a:t>Escuela Pedro V. Maldonado</a:t>
            </a:r>
          </a:p>
          <a:p>
            <a:r>
              <a:rPr lang="es-EC" dirty="0" smtClean="0"/>
              <a:t>Unidad Educativa Palomino Flores</a:t>
            </a:r>
          </a:p>
          <a:p>
            <a:r>
              <a:rPr lang="es-EC" dirty="0" smtClean="0"/>
              <a:t>Unidad Educativa Oscar Efrén Reyes</a:t>
            </a:r>
          </a:p>
          <a:p>
            <a:r>
              <a:rPr lang="es-EC" dirty="0" smtClean="0"/>
              <a:t>Escuela Gonzalo Pizarro</a:t>
            </a:r>
          </a:p>
          <a:p>
            <a:r>
              <a:rPr lang="es-EC" dirty="0" smtClean="0"/>
              <a:t>Unidad Educativa Fray Sebastián Acosta</a:t>
            </a:r>
          </a:p>
          <a:p>
            <a:r>
              <a:rPr lang="es-EC" dirty="0" smtClean="0"/>
              <a:t>Escuela Pablo Arturo Suárez</a:t>
            </a:r>
          </a:p>
          <a:p>
            <a:r>
              <a:rPr lang="es-EC" dirty="0" smtClean="0"/>
              <a:t>Escuela Augusto N. Martínez</a:t>
            </a:r>
          </a:p>
          <a:p>
            <a:r>
              <a:rPr lang="es-EC" dirty="0" smtClean="0"/>
              <a:t>Unidad Educativa Río Negro</a:t>
            </a:r>
          </a:p>
          <a:p>
            <a:r>
              <a:rPr lang="es-EC" dirty="0" smtClean="0"/>
              <a:t>Unidad Educativa Puerta del Dorado</a:t>
            </a:r>
          </a:p>
          <a:p>
            <a:r>
              <a:rPr lang="es-EC" dirty="0" smtClean="0"/>
              <a:t>Escuela Leonidas García</a:t>
            </a:r>
          </a:p>
          <a:p>
            <a:r>
              <a:rPr lang="es-EC" dirty="0" smtClean="0"/>
              <a:t>Unidad Educativa Doctor Misael Acosta Solís</a:t>
            </a:r>
          </a:p>
          <a:p>
            <a:r>
              <a:rPr lang="es-EC" dirty="0" smtClean="0"/>
              <a:t>Unidad Educativa Sagrado Corazón</a:t>
            </a:r>
          </a:p>
          <a:p>
            <a:r>
              <a:rPr lang="es-EC" dirty="0" smtClean="0"/>
              <a:t>Escuela Jorge Isaac Robayo</a:t>
            </a:r>
            <a:endParaRPr lang="es-EC" dirty="0"/>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349" y="3863588"/>
            <a:ext cx="2603108" cy="1952331"/>
          </a:xfrm>
          <a:prstGeom prst="rect">
            <a:avLst/>
          </a:prstGeom>
        </p:spPr>
      </p:pic>
    </p:spTree>
    <p:extLst>
      <p:ext uri="{BB962C8B-B14F-4D97-AF65-F5344CB8AC3E}">
        <p14:creationId xmlns:p14="http://schemas.microsoft.com/office/powerpoint/2010/main" val="39099154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8" name="CuadroTexto 7"/>
          <p:cNvSpPr txBox="1"/>
          <p:nvPr/>
        </p:nvSpPr>
        <p:spPr>
          <a:xfrm>
            <a:off x="2238293" y="979089"/>
            <a:ext cx="4979468" cy="707886"/>
          </a:xfrm>
          <a:prstGeom prst="rect">
            <a:avLst/>
          </a:prstGeom>
          <a:noFill/>
        </p:spPr>
        <p:txBody>
          <a:bodyPr wrap="square" rtlCol="0">
            <a:spAutoFit/>
          </a:bodyPr>
          <a:lstStyle/>
          <a:p>
            <a:pPr algn="ctr"/>
            <a:r>
              <a:rPr lang="es-EC" sz="2000" dirty="0" smtClean="0">
                <a:solidFill>
                  <a:srgbClr val="3FAABF"/>
                </a:solidFill>
                <a:latin typeface="Trebuchet MS" panose="020B0603020202020204" pitchFamily="34" charset="0"/>
              </a:rPr>
              <a:t>  CAPACITACIONES EN COMUNIDADES</a:t>
            </a:r>
          </a:p>
          <a:p>
            <a:r>
              <a:rPr lang="es-EC" sz="2000" dirty="0" smtClean="0">
                <a:solidFill>
                  <a:srgbClr val="3FAABF"/>
                </a:solidFill>
                <a:latin typeface="Trebuchet MS" panose="020B0603020202020204" pitchFamily="34" charset="0"/>
              </a:rPr>
              <a:t> </a:t>
            </a:r>
            <a:endParaRPr lang="es-EC" sz="2000" dirty="0">
              <a:solidFill>
                <a:srgbClr val="3FAABF"/>
              </a:solidFill>
              <a:latin typeface="Trebuchet MS" panose="020B0603020202020204" pitchFamily="34" charset="0"/>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464" y="3242284"/>
            <a:ext cx="2049671" cy="1537253"/>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464" y="4876612"/>
            <a:ext cx="2049671" cy="1537253"/>
          </a:xfrm>
          <a:prstGeom prst="rect">
            <a:avLst/>
          </a:prstGeom>
        </p:spPr>
      </p:pic>
      <p:sp>
        <p:nvSpPr>
          <p:cNvPr id="9" name="CuadroTexto 8"/>
          <p:cNvSpPr txBox="1"/>
          <p:nvPr/>
        </p:nvSpPr>
        <p:spPr>
          <a:xfrm>
            <a:off x="3070745" y="5230377"/>
            <a:ext cx="5732399" cy="923330"/>
          </a:xfrm>
          <a:prstGeom prst="rect">
            <a:avLst/>
          </a:prstGeom>
          <a:noFill/>
        </p:spPr>
        <p:txBody>
          <a:bodyPr wrap="square" rtlCol="0">
            <a:spAutoFit/>
          </a:bodyPr>
          <a:lstStyle/>
          <a:p>
            <a:pPr algn="ctr"/>
            <a:r>
              <a:rPr lang="es-EC" dirty="0" smtClean="0"/>
              <a:t>Personas de las diferentes comunidades de la parroquia San </a:t>
            </a:r>
            <a:r>
              <a:rPr lang="es-EC" dirty="0"/>
              <a:t>J</a:t>
            </a:r>
            <a:r>
              <a:rPr lang="es-EC" dirty="0" smtClean="0"/>
              <a:t>osé de </a:t>
            </a:r>
            <a:r>
              <a:rPr lang="es-EC" dirty="0" err="1" smtClean="0"/>
              <a:t>Poaló</a:t>
            </a:r>
            <a:r>
              <a:rPr lang="es-EC" dirty="0" smtClean="0"/>
              <a:t> capacitándose en temas agropecuarios en este caso la castración de cuyes y manejo de pesticidas.</a:t>
            </a: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464" y="1604974"/>
            <a:ext cx="2049671" cy="1537253"/>
          </a:xfrm>
          <a:prstGeom prst="rect">
            <a:avLst/>
          </a:prstGeom>
        </p:spPr>
      </p:pic>
      <p:sp>
        <p:nvSpPr>
          <p:cNvPr id="3" name="Rectángulo 2"/>
          <p:cNvSpPr/>
          <p:nvPr/>
        </p:nvSpPr>
        <p:spPr>
          <a:xfrm>
            <a:off x="3981903" y="2231526"/>
            <a:ext cx="3910084" cy="2585323"/>
          </a:xfrm>
          <a:prstGeom prst="rect">
            <a:avLst/>
          </a:prstGeom>
        </p:spPr>
        <p:txBody>
          <a:bodyPr wrap="square">
            <a:spAutoFit/>
          </a:bodyPr>
          <a:lstStyle/>
          <a:p>
            <a:pPr marL="285750" indent="-285750">
              <a:buFont typeface="Arial" panose="020B0604020202020204" pitchFamily="34" charset="0"/>
              <a:buChar char="•"/>
            </a:pPr>
            <a:r>
              <a:rPr lang="es-EC" dirty="0" smtClean="0">
                <a:solidFill>
                  <a:schemeClr val="tx1">
                    <a:lumMod val="95000"/>
                    <a:lumOff val="5000"/>
                  </a:schemeClr>
                </a:solidFill>
              </a:rPr>
              <a:t>Aso. </a:t>
            </a:r>
            <a:r>
              <a:rPr lang="es-EC" dirty="0" err="1" smtClean="0">
                <a:solidFill>
                  <a:schemeClr val="tx1">
                    <a:lumMod val="95000"/>
                    <a:lumOff val="5000"/>
                  </a:schemeClr>
                </a:solidFill>
              </a:rPr>
              <a:t>Llanganates</a:t>
            </a:r>
            <a:r>
              <a:rPr lang="es-EC" dirty="0" smtClean="0">
                <a:solidFill>
                  <a:schemeClr val="tx1">
                    <a:lumMod val="95000"/>
                    <a:lumOff val="5000"/>
                  </a:schemeClr>
                </a:solidFill>
              </a:rPr>
              <a:t> (Río Negro)</a:t>
            </a:r>
          </a:p>
          <a:p>
            <a:pPr marL="285750" indent="-285750">
              <a:buFont typeface="Arial" panose="020B0604020202020204" pitchFamily="34" charset="0"/>
              <a:buChar char="•"/>
            </a:pPr>
            <a:r>
              <a:rPr lang="es-EC" dirty="0" smtClean="0">
                <a:solidFill>
                  <a:schemeClr val="tx1">
                    <a:lumMod val="95000"/>
                    <a:lumOff val="5000"/>
                  </a:schemeClr>
                </a:solidFill>
              </a:rPr>
              <a:t>Aso. Martínez (Río Negro)</a:t>
            </a:r>
          </a:p>
          <a:p>
            <a:pPr marL="285750" indent="-285750">
              <a:buFont typeface="Arial" panose="020B0604020202020204" pitchFamily="34" charset="0"/>
              <a:buChar char="•"/>
            </a:pPr>
            <a:r>
              <a:rPr lang="es-EC" dirty="0" smtClean="0">
                <a:solidFill>
                  <a:schemeClr val="tx1">
                    <a:lumMod val="95000"/>
                    <a:lumOff val="5000"/>
                  </a:schemeClr>
                </a:solidFill>
              </a:rPr>
              <a:t>Aso</a:t>
            </a:r>
            <a:r>
              <a:rPr lang="es-EC" dirty="0">
                <a:solidFill>
                  <a:schemeClr val="tx1">
                    <a:lumMod val="95000"/>
                    <a:lumOff val="5000"/>
                  </a:schemeClr>
                </a:solidFill>
              </a:rPr>
              <a:t>. El Encanto (Río Negro)</a:t>
            </a:r>
          </a:p>
          <a:p>
            <a:pPr marL="285750" indent="-285750">
              <a:buFont typeface="Arial" panose="020B0604020202020204" pitchFamily="34" charset="0"/>
              <a:buChar char="•"/>
            </a:pPr>
            <a:r>
              <a:rPr lang="es-EC" dirty="0">
                <a:solidFill>
                  <a:schemeClr val="tx1">
                    <a:lumMod val="95000"/>
                    <a:lumOff val="5000"/>
                  </a:schemeClr>
                </a:solidFill>
              </a:rPr>
              <a:t>Aso. Agoyán (</a:t>
            </a:r>
            <a:r>
              <a:rPr lang="es-EC" dirty="0" err="1">
                <a:solidFill>
                  <a:schemeClr val="tx1">
                    <a:lumMod val="95000"/>
                    <a:lumOff val="5000"/>
                  </a:schemeClr>
                </a:solidFill>
              </a:rPr>
              <a:t>Ulba</a:t>
            </a:r>
            <a:r>
              <a:rPr lang="es-EC" dirty="0" smtClean="0">
                <a:solidFill>
                  <a:schemeClr val="tx1">
                    <a:lumMod val="95000"/>
                    <a:lumOff val="5000"/>
                  </a:schemeClr>
                </a:solidFill>
              </a:rPr>
              <a:t>)</a:t>
            </a:r>
            <a:endParaRPr lang="es-EC" dirty="0">
              <a:solidFill>
                <a:schemeClr val="tx1">
                  <a:lumMod val="95000"/>
                  <a:lumOff val="5000"/>
                </a:schemeClr>
              </a:solidFill>
            </a:endParaRPr>
          </a:p>
          <a:p>
            <a:pPr marL="285750" indent="-285750">
              <a:buFont typeface="Arial" panose="020B0604020202020204" pitchFamily="34" charset="0"/>
              <a:buChar char="•"/>
            </a:pPr>
            <a:r>
              <a:rPr lang="es-EC" dirty="0">
                <a:solidFill>
                  <a:schemeClr val="tx1">
                    <a:lumMod val="95000"/>
                    <a:lumOff val="5000"/>
                  </a:schemeClr>
                </a:solidFill>
              </a:rPr>
              <a:t>Aso. Nuevo Agoyán (</a:t>
            </a:r>
            <a:r>
              <a:rPr lang="es-EC" dirty="0" err="1">
                <a:solidFill>
                  <a:schemeClr val="tx1">
                    <a:lumMod val="95000"/>
                    <a:lumOff val="5000"/>
                  </a:schemeClr>
                </a:solidFill>
              </a:rPr>
              <a:t>Ulba</a:t>
            </a:r>
            <a:r>
              <a:rPr lang="es-EC" dirty="0">
                <a:solidFill>
                  <a:schemeClr val="tx1">
                    <a:lumMod val="95000"/>
                    <a:lumOff val="5000"/>
                  </a:schemeClr>
                </a:solidFill>
              </a:rPr>
              <a:t>)</a:t>
            </a:r>
          </a:p>
          <a:p>
            <a:pPr marL="285750" indent="-285750">
              <a:buFont typeface="Arial" panose="020B0604020202020204" pitchFamily="34" charset="0"/>
              <a:buChar char="•"/>
            </a:pPr>
            <a:r>
              <a:rPr lang="es-EC" dirty="0">
                <a:solidFill>
                  <a:schemeClr val="tx1">
                    <a:lumMod val="95000"/>
                    <a:lumOff val="5000"/>
                  </a:schemeClr>
                </a:solidFill>
              </a:rPr>
              <a:t>GAD de Río Verde</a:t>
            </a:r>
          </a:p>
          <a:p>
            <a:pPr marL="285750" indent="-285750">
              <a:buFont typeface="Arial" panose="020B0604020202020204" pitchFamily="34" charset="0"/>
              <a:buChar char="•"/>
            </a:pPr>
            <a:r>
              <a:rPr lang="es-EC" dirty="0">
                <a:solidFill>
                  <a:schemeClr val="tx1">
                    <a:lumMod val="95000"/>
                    <a:lumOff val="5000"/>
                  </a:schemeClr>
                </a:solidFill>
              </a:rPr>
              <a:t>GAD de </a:t>
            </a:r>
            <a:r>
              <a:rPr lang="es-EC" dirty="0" smtClean="0">
                <a:solidFill>
                  <a:schemeClr val="tx1">
                    <a:lumMod val="95000"/>
                    <a:lumOff val="5000"/>
                  </a:schemeClr>
                </a:solidFill>
              </a:rPr>
              <a:t>Poaló</a:t>
            </a:r>
          </a:p>
          <a:p>
            <a:pPr marL="285750" indent="-285750">
              <a:buFont typeface="Arial" panose="020B0604020202020204" pitchFamily="34" charset="0"/>
              <a:buChar char="•"/>
            </a:pPr>
            <a:r>
              <a:rPr lang="es-EC" dirty="0" smtClean="0">
                <a:solidFill>
                  <a:schemeClr val="tx1">
                    <a:lumMod val="95000"/>
                    <a:lumOff val="5000"/>
                  </a:schemeClr>
                </a:solidFill>
              </a:rPr>
              <a:t>Productores Agropecuarios de San José de Poaló   </a:t>
            </a:r>
            <a:endParaRPr lang="es-EC" dirty="0">
              <a:solidFill>
                <a:schemeClr val="tx1">
                  <a:lumMod val="95000"/>
                  <a:lumOff val="5000"/>
                </a:schemeClr>
              </a:solidFill>
            </a:endParaRPr>
          </a:p>
        </p:txBody>
      </p:sp>
    </p:spTree>
    <p:extLst>
      <p:ext uri="{BB962C8B-B14F-4D97-AF65-F5344CB8AC3E}">
        <p14:creationId xmlns:p14="http://schemas.microsoft.com/office/powerpoint/2010/main" val="20511398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8" name="CuadroTexto 7"/>
          <p:cNvSpPr txBox="1"/>
          <p:nvPr/>
        </p:nvSpPr>
        <p:spPr>
          <a:xfrm>
            <a:off x="1635751" y="1474643"/>
            <a:ext cx="5365549" cy="400110"/>
          </a:xfrm>
          <a:prstGeom prst="rect">
            <a:avLst/>
          </a:prstGeom>
          <a:noFill/>
        </p:spPr>
        <p:txBody>
          <a:bodyPr wrap="square" rtlCol="0">
            <a:spAutoFit/>
          </a:bodyPr>
          <a:lstStyle/>
          <a:p>
            <a:pPr algn="ctr"/>
            <a:r>
              <a:rPr lang="es-EC" sz="2000" dirty="0" smtClean="0">
                <a:solidFill>
                  <a:srgbClr val="3FAABF"/>
                </a:solidFill>
                <a:latin typeface="Trebuchet MS" panose="020B0603020202020204" pitchFamily="34" charset="0"/>
              </a:rPr>
              <a:t>PARQUE AGROECOTURÍSTICO LA FAMILIA</a:t>
            </a:r>
            <a:endParaRPr lang="es-EC" sz="2000" dirty="0">
              <a:solidFill>
                <a:srgbClr val="3FAABF"/>
              </a:solidFill>
              <a:latin typeface="Trebuchet MS" panose="020B0603020202020204" pitchFamily="34" charset="0"/>
            </a:endParaRPr>
          </a:p>
        </p:txBody>
      </p:sp>
      <p:sp>
        <p:nvSpPr>
          <p:cNvPr id="9" name="CuadroTexto 8"/>
          <p:cNvSpPr txBox="1"/>
          <p:nvPr/>
        </p:nvSpPr>
        <p:spPr>
          <a:xfrm>
            <a:off x="1303489" y="5160879"/>
            <a:ext cx="6575611" cy="646331"/>
          </a:xfrm>
          <a:prstGeom prst="rect">
            <a:avLst/>
          </a:prstGeom>
          <a:noFill/>
        </p:spPr>
        <p:txBody>
          <a:bodyPr wrap="square" rtlCol="0">
            <a:spAutoFit/>
          </a:bodyPr>
          <a:lstStyle/>
          <a:p>
            <a:pPr algn="ctr"/>
            <a:r>
              <a:rPr lang="es-EC" dirty="0" smtClean="0"/>
              <a:t>El rubro entregado para el mejoramiento y administración del parque en el 2015 fue de USD 50.000</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114" y="2451929"/>
            <a:ext cx="3656534" cy="2188309"/>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1354" y="2451928"/>
            <a:ext cx="2917746" cy="2188309"/>
          </a:xfrm>
          <a:prstGeom prst="rect">
            <a:avLst/>
          </a:prstGeom>
        </p:spPr>
      </p:pic>
    </p:spTree>
    <p:extLst>
      <p:ext uri="{BB962C8B-B14F-4D97-AF65-F5344CB8AC3E}">
        <p14:creationId xmlns:p14="http://schemas.microsoft.com/office/powerpoint/2010/main" val="18209372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8" name="CuadroTexto 7"/>
          <p:cNvSpPr txBox="1"/>
          <p:nvPr/>
        </p:nvSpPr>
        <p:spPr>
          <a:xfrm>
            <a:off x="3221024" y="1247611"/>
            <a:ext cx="3014005" cy="400110"/>
          </a:xfrm>
          <a:prstGeom prst="rect">
            <a:avLst/>
          </a:prstGeom>
          <a:noFill/>
        </p:spPr>
        <p:txBody>
          <a:bodyPr wrap="square" rtlCol="0">
            <a:spAutoFit/>
          </a:bodyPr>
          <a:lstStyle/>
          <a:p>
            <a:pPr algn="ctr"/>
            <a:r>
              <a:rPr lang="es-EC" sz="2000" dirty="0" smtClean="0">
                <a:solidFill>
                  <a:srgbClr val="3FAABF"/>
                </a:solidFill>
                <a:latin typeface="Trebuchet MS" panose="020B0603020202020204" pitchFamily="34" charset="0"/>
              </a:rPr>
              <a:t>FONDO DE PÁRAMOS</a:t>
            </a:r>
            <a:endParaRPr lang="es-EC" sz="2000" dirty="0">
              <a:solidFill>
                <a:srgbClr val="3FAABF"/>
              </a:solidFill>
              <a:latin typeface="Trebuchet MS" panose="020B0603020202020204" pitchFamily="34" charset="0"/>
            </a:endParaRPr>
          </a:p>
        </p:txBody>
      </p:sp>
      <p:sp>
        <p:nvSpPr>
          <p:cNvPr id="9" name="CuadroTexto 8"/>
          <p:cNvSpPr txBox="1"/>
          <p:nvPr/>
        </p:nvSpPr>
        <p:spPr>
          <a:xfrm>
            <a:off x="1440220" y="5048693"/>
            <a:ext cx="6575611" cy="1754326"/>
          </a:xfrm>
          <a:prstGeom prst="rect">
            <a:avLst/>
          </a:prstGeom>
          <a:noFill/>
        </p:spPr>
        <p:txBody>
          <a:bodyPr wrap="square" rtlCol="0">
            <a:spAutoFit/>
          </a:bodyPr>
          <a:lstStyle/>
          <a:p>
            <a:pPr algn="ctr"/>
            <a:r>
              <a:rPr lang="es-EC" dirty="0" smtClean="0"/>
              <a:t>Mejoramiento en cantidad y calidad del agua en las fuentes hídricas de las cuencas de los ríos </a:t>
            </a:r>
            <a:r>
              <a:rPr lang="es-EC" dirty="0"/>
              <a:t>A</a:t>
            </a:r>
            <a:r>
              <a:rPr lang="es-EC" dirty="0" smtClean="0"/>
              <a:t>mbato, </a:t>
            </a:r>
            <a:r>
              <a:rPr lang="es-EC" dirty="0"/>
              <a:t>P</a:t>
            </a:r>
            <a:r>
              <a:rPr lang="es-EC" dirty="0" smtClean="0"/>
              <a:t>astaza y de todas las cuencas y microcuencas de la provincia de </a:t>
            </a:r>
            <a:r>
              <a:rPr lang="es-EC" dirty="0"/>
              <a:t>T</a:t>
            </a:r>
            <a:r>
              <a:rPr lang="es-EC" dirty="0" smtClean="0"/>
              <a:t>ungurahua; con un aporte anual de USD </a:t>
            </a:r>
            <a:r>
              <a:rPr lang="es-EC" dirty="0"/>
              <a:t>150.000. A partir del año 2015 San José de </a:t>
            </a:r>
            <a:r>
              <a:rPr lang="es-EC" dirty="0" err="1"/>
              <a:t>Poaló</a:t>
            </a:r>
            <a:r>
              <a:rPr lang="es-EC" dirty="0"/>
              <a:t> fue incluido en los planes de manejo de </a:t>
            </a:r>
            <a:r>
              <a:rPr lang="es-EC" dirty="0" smtClean="0"/>
              <a:t>Páramos </a:t>
            </a:r>
            <a:r>
              <a:rPr lang="es-EC" dirty="0"/>
              <a:t>Provinciales.</a:t>
            </a:r>
          </a:p>
          <a:p>
            <a:pPr algn="just"/>
            <a:endParaRPr lang="es-EC" dirty="0" smtClean="0"/>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796" y="2059736"/>
            <a:ext cx="3829328" cy="2542674"/>
          </a:xfrm>
          <a:prstGeom prst="rect">
            <a:avLst/>
          </a:prstGeom>
        </p:spPr>
      </p:pic>
      <p:pic>
        <p:nvPicPr>
          <p:cNvPr id="3" name="Imagen 2"/>
          <p:cNvPicPr>
            <a:picLocks noChangeAspect="1"/>
          </p:cNvPicPr>
          <p:nvPr/>
        </p:nvPicPr>
        <p:blipFill rotWithShape="1">
          <a:blip r:embed="rId5">
            <a:extLst>
              <a:ext uri="{28A0092B-C50C-407E-A947-70E740481C1C}">
                <a14:useLocalDpi xmlns:a14="http://schemas.microsoft.com/office/drawing/2010/main" val="0"/>
              </a:ext>
            </a:extLst>
          </a:blip>
          <a:srcRect t="5718" b="5403"/>
          <a:stretch/>
        </p:blipFill>
        <p:spPr>
          <a:xfrm>
            <a:off x="4824628" y="2059736"/>
            <a:ext cx="3814405" cy="2542674"/>
          </a:xfrm>
          <a:prstGeom prst="rect">
            <a:avLst/>
          </a:prstGeom>
        </p:spPr>
      </p:pic>
    </p:spTree>
    <p:extLst>
      <p:ext uri="{BB962C8B-B14F-4D97-AF65-F5344CB8AC3E}">
        <p14:creationId xmlns:p14="http://schemas.microsoft.com/office/powerpoint/2010/main" val="761475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Mapa del ECUADOR recorta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278" y="865874"/>
            <a:ext cx="7228320" cy="5399476"/>
          </a:xfrm>
          <a:prstGeom prst="rect">
            <a:avLst/>
          </a:prstGeom>
          <a:noFill/>
          <a:ln w="9525">
            <a:solidFill>
              <a:srgbClr val="3333CC"/>
            </a:solidFill>
            <a:miter lim="800000"/>
            <a:headEnd/>
            <a:tailEnd/>
          </a:ln>
          <a:extLst>
            <a:ext uri="{909E8E84-426E-40DD-AFC4-6F175D3DCCD1}">
              <a14:hiddenFill xmlns:a14="http://schemas.microsoft.com/office/drawing/2010/main">
                <a:solidFill>
                  <a:srgbClr val="FFFFFF"/>
                </a:solidFill>
              </a14:hiddenFill>
            </a:ext>
          </a:extLst>
        </p:spPr>
      </p:pic>
      <p:sp>
        <p:nvSpPr>
          <p:cNvPr id="8" name="AutoShape 226"/>
          <p:cNvSpPr>
            <a:spLocks noChangeArrowheads="1"/>
          </p:cNvSpPr>
          <p:nvPr/>
        </p:nvSpPr>
        <p:spPr bwMode="auto">
          <a:xfrm>
            <a:off x="4338912" y="3173316"/>
            <a:ext cx="2635093" cy="989252"/>
          </a:xfrm>
          <a:prstGeom prst="wedgeRoundRectCallout">
            <a:avLst>
              <a:gd name="adj1" fmla="val -55349"/>
              <a:gd name="adj2" fmla="val -35585"/>
              <a:gd name="adj3" fmla="val 16667"/>
            </a:avLst>
          </a:prstGeom>
          <a:solidFill>
            <a:schemeClr val="tx2">
              <a:lumMod val="60000"/>
              <a:lumOff val="40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eaLnBrk="0" hangingPunct="0"/>
            <a:r>
              <a:rPr lang="es-EC" sz="1600" b="1" dirty="0" smtClean="0">
                <a:solidFill>
                  <a:schemeClr val="bg1"/>
                </a:solidFill>
                <a:latin typeface="Arial" pitchFamily="34" charset="0"/>
                <a:cs typeface="Arial" pitchFamily="34" charset="0"/>
              </a:rPr>
              <a:t>Agoyán 156 </a:t>
            </a:r>
            <a:r>
              <a:rPr lang="es-EC" sz="1600" b="1" dirty="0">
                <a:solidFill>
                  <a:schemeClr val="bg1"/>
                </a:solidFill>
                <a:latin typeface="Arial" pitchFamily="34" charset="0"/>
                <a:cs typeface="Arial" pitchFamily="34" charset="0"/>
              </a:rPr>
              <a:t>MW </a:t>
            </a:r>
          </a:p>
          <a:p>
            <a:pPr algn="ctr" eaLnBrk="0" hangingPunct="0"/>
            <a:r>
              <a:rPr lang="es-EC" sz="1600" b="1" dirty="0" smtClean="0">
                <a:solidFill>
                  <a:schemeClr val="bg1"/>
                </a:solidFill>
                <a:latin typeface="Arial" pitchFamily="34" charset="0"/>
                <a:cs typeface="Arial" pitchFamily="34" charset="0"/>
              </a:rPr>
              <a:t>Pucará 73 MW</a:t>
            </a:r>
          </a:p>
          <a:p>
            <a:pPr algn="ctr" eaLnBrk="0" hangingPunct="0"/>
            <a:r>
              <a:rPr lang="es-EC" sz="1600" b="1" dirty="0" smtClean="0">
                <a:solidFill>
                  <a:schemeClr val="bg1"/>
                </a:solidFill>
                <a:latin typeface="Arial" pitchFamily="34" charset="0"/>
                <a:cs typeface="Arial" pitchFamily="34" charset="0"/>
              </a:rPr>
              <a:t>San Francisco 212 MW</a:t>
            </a:r>
            <a:endParaRPr lang="es-EC" sz="1600" b="1" dirty="0">
              <a:solidFill>
                <a:schemeClr val="bg1"/>
              </a:solidFill>
              <a:latin typeface="Arial" pitchFamily="34" charset="0"/>
              <a:cs typeface="Arial" pitchFamily="34" charset="0"/>
            </a:endParaRPr>
          </a:p>
        </p:txBody>
      </p:sp>
      <p:pic>
        <p:nvPicPr>
          <p:cNvPr id="9" name="Picture 2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1374" y="2972691"/>
            <a:ext cx="426858" cy="43027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uadroTexto 9"/>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Tree>
    <p:extLst>
      <p:ext uri="{BB962C8B-B14F-4D97-AF65-F5344CB8AC3E}">
        <p14:creationId xmlns:p14="http://schemas.microsoft.com/office/powerpoint/2010/main" val="87989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8" name="CuadroTexto 7"/>
          <p:cNvSpPr txBox="1"/>
          <p:nvPr/>
        </p:nvSpPr>
        <p:spPr>
          <a:xfrm>
            <a:off x="1134207" y="3063981"/>
            <a:ext cx="7187639" cy="584775"/>
          </a:xfrm>
          <a:prstGeom prst="rect">
            <a:avLst/>
          </a:prstGeom>
          <a:noFill/>
        </p:spPr>
        <p:txBody>
          <a:bodyPr wrap="square" rtlCol="0">
            <a:spAutoFit/>
          </a:bodyPr>
          <a:lstStyle/>
          <a:p>
            <a:pPr algn="ctr"/>
            <a:r>
              <a:rPr lang="es-EC" sz="3200" dirty="0" smtClean="0">
                <a:solidFill>
                  <a:srgbClr val="3FAABF"/>
                </a:solidFill>
                <a:latin typeface="Trebuchet MS" panose="020B0603020202020204" pitchFamily="34" charset="0"/>
              </a:rPr>
              <a:t>APOYO A LA COMUNIDAD</a:t>
            </a:r>
            <a:endParaRPr lang="es-EC" sz="3200" dirty="0">
              <a:solidFill>
                <a:srgbClr val="3FAABF"/>
              </a:solidFill>
              <a:latin typeface="Trebuchet MS" panose="020B0603020202020204" pitchFamily="34" charset="0"/>
            </a:endParaRPr>
          </a:p>
        </p:txBody>
      </p:sp>
      <p:sp>
        <p:nvSpPr>
          <p:cNvPr id="4" name="CuadroTexto 3"/>
          <p:cNvSpPr txBox="1"/>
          <p:nvPr/>
        </p:nvSpPr>
        <p:spPr>
          <a:xfrm>
            <a:off x="5819106" y="5484448"/>
            <a:ext cx="254148" cy="261610"/>
          </a:xfrm>
          <a:prstGeom prst="rect">
            <a:avLst/>
          </a:prstGeom>
          <a:noFill/>
        </p:spPr>
        <p:txBody>
          <a:bodyPr wrap="square" rtlCol="0">
            <a:spAutoFit/>
          </a:bodyPr>
          <a:lstStyle/>
          <a:p>
            <a:r>
              <a:rPr lang="es-EC" sz="1100" dirty="0" smtClean="0"/>
              <a:t>3</a:t>
            </a:r>
            <a:endParaRPr lang="es-EC" sz="1100" dirty="0"/>
          </a:p>
        </p:txBody>
      </p:sp>
      <p:sp>
        <p:nvSpPr>
          <p:cNvPr id="11" name="CuadroTexto 10"/>
          <p:cNvSpPr txBox="1"/>
          <p:nvPr/>
        </p:nvSpPr>
        <p:spPr>
          <a:xfrm>
            <a:off x="0" y="6488668"/>
            <a:ext cx="3029803" cy="369332"/>
          </a:xfrm>
          <a:prstGeom prst="rect">
            <a:avLst/>
          </a:prstGeom>
          <a:noFill/>
        </p:spPr>
        <p:txBody>
          <a:bodyPr wrap="square" rtlCol="0">
            <a:spAutoFit/>
          </a:bodyPr>
          <a:lstStyle/>
          <a:p>
            <a:r>
              <a:rPr lang="es-EC" b="1" i="1" dirty="0" smtClean="0">
                <a:solidFill>
                  <a:schemeClr val="accent1">
                    <a:lumMod val="50000"/>
                  </a:schemeClr>
                </a:solidFill>
                <a:latin typeface="Helvetica Neue" panose="02000503000000020004" pitchFamily="2"/>
              </a:rPr>
              <a:t>Energía para el desarrollo</a:t>
            </a:r>
            <a:endParaRPr lang="es-EC" b="1" i="1" dirty="0">
              <a:solidFill>
                <a:schemeClr val="accent1">
                  <a:lumMod val="50000"/>
                </a:schemeClr>
              </a:solidFill>
              <a:latin typeface="Helvetica Neue" panose="02000503000000020004" pitchFamily="2"/>
            </a:endParaRPr>
          </a:p>
        </p:txBody>
      </p:sp>
    </p:spTree>
    <p:extLst>
      <p:ext uri="{BB962C8B-B14F-4D97-AF65-F5344CB8AC3E}">
        <p14:creationId xmlns:p14="http://schemas.microsoft.com/office/powerpoint/2010/main" val="3670407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4" name="Rectángulo 3"/>
          <p:cNvSpPr/>
          <p:nvPr/>
        </p:nvSpPr>
        <p:spPr>
          <a:xfrm>
            <a:off x="3941485" y="1323832"/>
            <a:ext cx="4724844" cy="5355312"/>
          </a:xfrm>
          <a:prstGeom prst="rect">
            <a:avLst/>
          </a:prstGeom>
        </p:spPr>
        <p:txBody>
          <a:bodyPr wrap="square">
            <a:spAutoFit/>
          </a:bodyPr>
          <a:lstStyle/>
          <a:p>
            <a:pPr algn="just"/>
            <a:r>
              <a:rPr lang="es-ES" b="1" dirty="0" smtClean="0"/>
              <a:t>ENTREGA DE TACHOS DE BASURA</a:t>
            </a:r>
          </a:p>
          <a:p>
            <a:pPr algn="just"/>
            <a:endParaRPr lang="es-ES" dirty="0"/>
          </a:p>
          <a:p>
            <a:pPr algn="just"/>
            <a:r>
              <a:rPr lang="es-ES" dirty="0"/>
              <a:t>Se hizo la entrega de 107 tachos de basura, los mismos que fueron distribuidos en diferentes instituciones y parroquias del sector, estos han servido para cuidar del medio ambiente y </a:t>
            </a:r>
            <a:r>
              <a:rPr lang="es-ES" dirty="0" smtClean="0"/>
              <a:t>el ornamento del </a:t>
            </a:r>
            <a:r>
              <a:rPr lang="es-ES" dirty="0"/>
              <a:t>lugar</a:t>
            </a:r>
            <a:r>
              <a:rPr lang="es-ES" dirty="0" smtClean="0"/>
              <a:t>. </a:t>
            </a:r>
          </a:p>
          <a:p>
            <a:pPr algn="just"/>
            <a:endParaRPr lang="es-ES" dirty="0"/>
          </a:p>
          <a:p>
            <a:pPr algn="just"/>
            <a:r>
              <a:rPr lang="es-ES" dirty="0" smtClean="0"/>
              <a:t>Los beneficiarios fueron:</a:t>
            </a:r>
          </a:p>
          <a:p>
            <a:pPr algn="just"/>
            <a:endParaRPr lang="es-ES" dirty="0"/>
          </a:p>
          <a:p>
            <a:pPr marL="285750" indent="-285750" algn="just">
              <a:buFont typeface="Wingdings" panose="05000000000000000000" pitchFamily="2" charset="2"/>
              <a:buChar char="§"/>
            </a:pPr>
            <a:r>
              <a:rPr lang="es-ES" dirty="0" smtClean="0"/>
              <a:t>Corporación </a:t>
            </a:r>
            <a:r>
              <a:rPr lang="es-ES" dirty="0"/>
              <a:t>de Beneficencia </a:t>
            </a:r>
            <a:r>
              <a:rPr lang="es-ES" dirty="0" smtClean="0"/>
              <a:t>El Tabernáculo </a:t>
            </a:r>
            <a:r>
              <a:rPr lang="es-ES" dirty="0" err="1" smtClean="0"/>
              <a:t>Pallatanga</a:t>
            </a:r>
            <a:r>
              <a:rPr lang="es-ES" dirty="0" smtClean="0"/>
              <a:t>-Chimborazo</a:t>
            </a:r>
          </a:p>
          <a:p>
            <a:pPr marL="285750" indent="-285750" algn="just">
              <a:buFont typeface="Wingdings" panose="05000000000000000000" pitchFamily="2" charset="2"/>
              <a:buChar char="§"/>
            </a:pPr>
            <a:r>
              <a:rPr lang="es-ES" dirty="0" smtClean="0"/>
              <a:t>Sector </a:t>
            </a:r>
            <a:r>
              <a:rPr lang="es-ES" dirty="0"/>
              <a:t>Agoyán y la </a:t>
            </a:r>
            <a:r>
              <a:rPr lang="es-ES" dirty="0" smtClean="0"/>
              <a:t>Ciénega</a:t>
            </a:r>
          </a:p>
          <a:p>
            <a:pPr marL="285750" indent="-285750" algn="just">
              <a:buFont typeface="Wingdings" panose="05000000000000000000" pitchFamily="2" charset="2"/>
              <a:buChar char="§"/>
            </a:pPr>
            <a:r>
              <a:rPr lang="es-ES" dirty="0" smtClean="0"/>
              <a:t>Parroquia </a:t>
            </a:r>
            <a:r>
              <a:rPr lang="es-ES" dirty="0" err="1" smtClean="0"/>
              <a:t>Ulba</a:t>
            </a:r>
            <a:endParaRPr lang="es-ES" dirty="0" smtClean="0"/>
          </a:p>
          <a:p>
            <a:pPr marL="285750" indent="-285750" algn="just">
              <a:buFont typeface="Wingdings" panose="05000000000000000000" pitchFamily="2" charset="2"/>
              <a:buChar char="§"/>
            </a:pPr>
            <a:r>
              <a:rPr lang="es-ES" dirty="0" smtClean="0"/>
              <a:t>Parroquia Río Verde</a:t>
            </a:r>
          </a:p>
          <a:p>
            <a:pPr marL="285750" indent="-285750" algn="just">
              <a:buFont typeface="Wingdings" panose="05000000000000000000" pitchFamily="2" charset="2"/>
              <a:buChar char="§"/>
            </a:pPr>
            <a:r>
              <a:rPr lang="es-ES" dirty="0" smtClean="0"/>
              <a:t>Asociación </a:t>
            </a:r>
            <a:r>
              <a:rPr lang="es-ES" dirty="0"/>
              <a:t>Agro turístico "</a:t>
            </a:r>
            <a:r>
              <a:rPr lang="es-ES" dirty="0" err="1" smtClean="0"/>
              <a:t>Llanganates</a:t>
            </a:r>
            <a:r>
              <a:rPr lang="es-ES" dirty="0" smtClean="0"/>
              <a:t>" Río </a:t>
            </a:r>
            <a:r>
              <a:rPr lang="es-ES" dirty="0"/>
              <a:t>Negro 	</a:t>
            </a:r>
          </a:p>
          <a:p>
            <a:pPr marL="285750" indent="-285750" algn="just">
              <a:buFont typeface="Wingdings" panose="05000000000000000000" pitchFamily="2" charset="2"/>
              <a:buChar char="§"/>
            </a:pPr>
            <a:r>
              <a:rPr lang="es-ES" dirty="0" smtClean="0"/>
              <a:t>Ministerio de Educación Distrito Baños</a:t>
            </a:r>
            <a:r>
              <a:rPr lang="es-ES" dirty="0"/>
              <a:t>	</a:t>
            </a:r>
          </a:p>
        </p:txBody>
      </p:sp>
      <p:pic>
        <p:nvPicPr>
          <p:cNvPr id="7" name="Imagen 6"/>
          <p:cNvPicPr>
            <a:picLocks noChangeAspect="1"/>
          </p:cNvPicPr>
          <p:nvPr/>
        </p:nvPicPr>
        <p:blipFill rotWithShape="1">
          <a:blip r:embed="rId4"/>
          <a:srcRect l="2218" t="8680" r="54832" b="6152"/>
          <a:stretch/>
        </p:blipFill>
        <p:spPr>
          <a:xfrm>
            <a:off x="385347" y="1323832"/>
            <a:ext cx="3289111" cy="4926843"/>
          </a:xfrm>
          <a:prstGeom prst="rect">
            <a:avLst/>
          </a:prstGeom>
        </p:spPr>
      </p:pic>
    </p:spTree>
    <p:extLst>
      <p:ext uri="{BB962C8B-B14F-4D97-AF65-F5344CB8AC3E}">
        <p14:creationId xmlns:p14="http://schemas.microsoft.com/office/powerpoint/2010/main" val="39595567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2" name="Imagen 1"/>
          <p:cNvPicPr>
            <a:picLocks noChangeAspect="1"/>
          </p:cNvPicPr>
          <p:nvPr/>
        </p:nvPicPr>
        <p:blipFill>
          <a:blip r:embed="rId4"/>
          <a:stretch>
            <a:fillRect/>
          </a:stretch>
        </p:blipFill>
        <p:spPr>
          <a:xfrm>
            <a:off x="129192" y="932446"/>
            <a:ext cx="5381602" cy="3439237"/>
          </a:xfrm>
          <a:prstGeom prst="rect">
            <a:avLst/>
          </a:prstGeom>
        </p:spPr>
      </p:pic>
      <p:pic>
        <p:nvPicPr>
          <p:cNvPr id="3" name="Imagen 2"/>
          <p:cNvPicPr>
            <a:picLocks noChangeAspect="1"/>
          </p:cNvPicPr>
          <p:nvPr/>
        </p:nvPicPr>
        <p:blipFill rotWithShape="1">
          <a:blip r:embed="rId5"/>
          <a:srcRect l="2558" t="8450" r="55204" b="5924"/>
          <a:stretch/>
        </p:blipFill>
        <p:spPr>
          <a:xfrm>
            <a:off x="5657811" y="1173709"/>
            <a:ext cx="3234519" cy="5117912"/>
          </a:xfrm>
          <a:prstGeom prst="rect">
            <a:avLst/>
          </a:prstGeom>
        </p:spPr>
      </p:pic>
      <p:pic>
        <p:nvPicPr>
          <p:cNvPr id="7" name="Imagen 6"/>
          <p:cNvPicPr>
            <a:picLocks noChangeAspect="1"/>
          </p:cNvPicPr>
          <p:nvPr/>
        </p:nvPicPr>
        <p:blipFill rotWithShape="1">
          <a:blip r:embed="rId5"/>
          <a:srcRect l="50129" b="54022"/>
          <a:stretch/>
        </p:blipFill>
        <p:spPr>
          <a:xfrm>
            <a:off x="183182" y="4640927"/>
            <a:ext cx="2786010" cy="2004753"/>
          </a:xfrm>
          <a:prstGeom prst="rect">
            <a:avLst/>
          </a:prstGeom>
        </p:spPr>
      </p:pic>
      <p:pic>
        <p:nvPicPr>
          <p:cNvPr id="8" name="Imagen 7"/>
          <p:cNvPicPr>
            <a:picLocks noChangeAspect="1"/>
          </p:cNvPicPr>
          <p:nvPr/>
        </p:nvPicPr>
        <p:blipFill rotWithShape="1">
          <a:blip r:embed="rId5"/>
          <a:srcRect l="50129" t="46320"/>
          <a:stretch/>
        </p:blipFill>
        <p:spPr>
          <a:xfrm>
            <a:off x="2953689" y="4640927"/>
            <a:ext cx="2629698" cy="2004753"/>
          </a:xfrm>
          <a:prstGeom prst="rect">
            <a:avLst/>
          </a:prstGeom>
        </p:spPr>
      </p:pic>
    </p:spTree>
    <p:extLst>
      <p:ext uri="{BB962C8B-B14F-4D97-AF65-F5344CB8AC3E}">
        <p14:creationId xmlns:p14="http://schemas.microsoft.com/office/powerpoint/2010/main" val="17381639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4" name="Rectángulo 3"/>
          <p:cNvSpPr/>
          <p:nvPr/>
        </p:nvSpPr>
        <p:spPr>
          <a:xfrm>
            <a:off x="835677" y="1056035"/>
            <a:ext cx="7967468" cy="1380378"/>
          </a:xfrm>
          <a:prstGeom prst="rect">
            <a:avLst/>
          </a:prstGeom>
        </p:spPr>
        <p:txBody>
          <a:bodyPr wrap="square">
            <a:spAutoFit/>
          </a:bodyPr>
          <a:lstStyle/>
          <a:p>
            <a:pPr algn="just">
              <a:lnSpc>
                <a:spcPct val="107000"/>
              </a:lnSpc>
              <a:spcAft>
                <a:spcPts val="800"/>
              </a:spcAft>
            </a:pPr>
            <a:r>
              <a:rPr lang="es-ES" b="1" dirty="0" smtClean="0">
                <a:latin typeface="Calibri" panose="020F0502020204030204" pitchFamily="34" charset="0"/>
                <a:ea typeface="Calibri" panose="020F0502020204030204" pitchFamily="34" charset="0"/>
                <a:cs typeface="Times New Roman" panose="02020603050405020304" pitchFamily="18" charset="0"/>
              </a:rPr>
              <a:t>ENTREGA DE ARCOS </a:t>
            </a:r>
          </a:p>
          <a:p>
            <a:pPr algn="just">
              <a:lnSpc>
                <a:spcPct val="107000"/>
              </a:lnSpc>
              <a:spcAft>
                <a:spcPts val="800"/>
              </a:spcAft>
            </a:pPr>
            <a:r>
              <a:rPr lang="es-ES" dirty="0" smtClean="0">
                <a:latin typeface="Calibri" panose="020F0502020204030204" pitchFamily="34" charset="0"/>
                <a:ea typeface="Calibri" panose="020F0502020204030204" pitchFamily="34" charset="0"/>
                <a:cs typeface="Times New Roman" panose="02020603050405020304" pitchFamily="18" charset="0"/>
              </a:rPr>
              <a:t>En </a:t>
            </a:r>
            <a:r>
              <a:rPr lang="es-ES" dirty="0">
                <a:latin typeface="Calibri" panose="020F0502020204030204" pitchFamily="34" charset="0"/>
                <a:ea typeface="Calibri" panose="020F0502020204030204" pitchFamily="34" charset="0"/>
                <a:cs typeface="Times New Roman" panose="02020603050405020304" pitchFamily="18" charset="0"/>
              </a:rPr>
              <a:t>la Escuela Augusto N. Martínez ubicada en la </a:t>
            </a:r>
            <a:r>
              <a:rPr lang="es-ES" dirty="0" smtClean="0">
                <a:latin typeface="Calibri" panose="020F0502020204030204" pitchFamily="34" charset="0"/>
                <a:ea typeface="Calibri" panose="020F0502020204030204" pitchFamily="34" charset="0"/>
                <a:cs typeface="Times New Roman" panose="02020603050405020304" pitchFamily="18" charset="0"/>
              </a:rPr>
              <a:t>Parroquia </a:t>
            </a:r>
            <a:r>
              <a:rPr lang="es-ES" dirty="0">
                <a:latin typeface="Calibri" panose="020F0502020204030204" pitchFamily="34" charset="0"/>
                <a:ea typeface="Calibri" panose="020F0502020204030204" pitchFamily="34" charset="0"/>
                <a:cs typeface="Times New Roman" panose="02020603050405020304" pitchFamily="18" charset="0"/>
              </a:rPr>
              <a:t>Río Negro, se hizo la entrega de dos arcos portátiles </a:t>
            </a:r>
            <a:r>
              <a:rPr lang="es-ES" dirty="0" smtClean="0">
                <a:latin typeface="Calibri" panose="020F0502020204030204" pitchFamily="34" charset="0"/>
                <a:ea typeface="Calibri" panose="020F0502020204030204" pitchFamily="34" charset="0"/>
                <a:cs typeface="Times New Roman" panose="02020603050405020304" pitchFamily="18" charset="0"/>
              </a:rPr>
              <a:t>fabricados por el personal de mantenimiento mecánico de Hidroagoyán, los cuales son </a:t>
            </a:r>
            <a:r>
              <a:rPr lang="es-ES" dirty="0">
                <a:latin typeface="Calibri" panose="020F0502020204030204" pitchFamily="34" charset="0"/>
                <a:ea typeface="Calibri" panose="020F0502020204030204" pitchFamily="34" charset="0"/>
                <a:cs typeface="Times New Roman" panose="02020603050405020304" pitchFamily="18" charset="0"/>
              </a:rPr>
              <a:t>utilizados por los niños de la institución. </a:t>
            </a:r>
          </a:p>
        </p:txBody>
      </p:sp>
      <p:pic>
        <p:nvPicPr>
          <p:cNvPr id="7" name="Imagen 6"/>
          <p:cNvPicPr/>
          <p:nvPr/>
        </p:nvPicPr>
        <p:blipFill rotWithShape="1">
          <a:blip r:embed="rId4"/>
          <a:srcRect l="57742" t="21214" r="25662" b="41731"/>
          <a:stretch/>
        </p:blipFill>
        <p:spPr bwMode="auto">
          <a:xfrm>
            <a:off x="5477011" y="2459795"/>
            <a:ext cx="3316745" cy="4164036"/>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a:srcRect l="7128" t="50976" r="46651" b="10042"/>
          <a:stretch/>
        </p:blipFill>
        <p:spPr bwMode="auto">
          <a:xfrm>
            <a:off x="835677" y="2756158"/>
            <a:ext cx="4641334" cy="2201003"/>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a:srcRect l="34245" t="19018" r="43480" b="49748"/>
          <a:stretch/>
        </p:blipFill>
        <p:spPr bwMode="auto">
          <a:xfrm>
            <a:off x="804025" y="4957161"/>
            <a:ext cx="2236763" cy="1763599"/>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4"/>
          <a:srcRect l="53439" t="60127" r="26294" b="12060"/>
          <a:stretch/>
        </p:blipFill>
        <p:spPr bwMode="auto">
          <a:xfrm>
            <a:off x="3200211" y="5092505"/>
            <a:ext cx="2139640" cy="16282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3496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7" name="Rectángulo 6"/>
          <p:cNvSpPr/>
          <p:nvPr/>
        </p:nvSpPr>
        <p:spPr>
          <a:xfrm>
            <a:off x="564374" y="998980"/>
            <a:ext cx="8238771" cy="1380378"/>
          </a:xfrm>
          <a:prstGeom prst="rect">
            <a:avLst/>
          </a:prstGeom>
        </p:spPr>
        <p:txBody>
          <a:bodyPr wrap="square">
            <a:spAutoFit/>
          </a:bodyPr>
          <a:lstStyle/>
          <a:p>
            <a:pPr algn="just">
              <a:lnSpc>
                <a:spcPct val="107000"/>
              </a:lnSpc>
              <a:spcAft>
                <a:spcPts val="800"/>
              </a:spcAft>
            </a:pPr>
            <a:r>
              <a:rPr lang="es-ES" b="1" dirty="0" smtClean="0">
                <a:latin typeface="Calibri" panose="020F0502020204030204" pitchFamily="34" charset="0"/>
                <a:ea typeface="Calibri" panose="020F0502020204030204" pitchFamily="34" charset="0"/>
                <a:cs typeface="Times New Roman" panose="02020603050405020304" pitchFamily="18" charset="0"/>
              </a:rPr>
              <a:t>ENTREGA DE JUEGOS INFANTILES</a:t>
            </a:r>
            <a:endParaRPr lang="es-ES"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dirty="0" smtClean="0">
                <a:latin typeface="Calibri" panose="020F0502020204030204" pitchFamily="34" charset="0"/>
                <a:ea typeface="Calibri" panose="020F0502020204030204" pitchFamily="34" charset="0"/>
                <a:cs typeface="Times New Roman" panose="02020603050405020304" pitchFamily="18" charset="0"/>
              </a:rPr>
              <a:t>Se </a:t>
            </a:r>
            <a:r>
              <a:rPr lang="es-ES" dirty="0">
                <a:latin typeface="Calibri" panose="020F0502020204030204" pitchFamily="34" charset="0"/>
                <a:ea typeface="Calibri" panose="020F0502020204030204" pitchFamily="34" charset="0"/>
                <a:cs typeface="Times New Roman" panose="02020603050405020304" pitchFamily="18" charset="0"/>
              </a:rPr>
              <a:t>construyó y </a:t>
            </a:r>
            <a:r>
              <a:rPr lang="es-ES" dirty="0" smtClean="0">
                <a:latin typeface="Calibri" panose="020F0502020204030204" pitchFamily="34" charset="0"/>
                <a:ea typeface="Calibri" panose="020F0502020204030204" pitchFamily="34" charset="0"/>
                <a:cs typeface="Times New Roman" panose="02020603050405020304" pitchFamily="18" charset="0"/>
              </a:rPr>
              <a:t>entregó </a:t>
            </a:r>
            <a:r>
              <a:rPr lang="es-ES" dirty="0">
                <a:latin typeface="Calibri" panose="020F0502020204030204" pitchFamily="34" charset="0"/>
                <a:ea typeface="Calibri" panose="020F0502020204030204" pitchFamily="34" charset="0"/>
                <a:cs typeface="Times New Roman" panose="02020603050405020304" pitchFamily="18" charset="0"/>
              </a:rPr>
              <a:t>juegos infantiles para la </a:t>
            </a:r>
            <a:r>
              <a:rPr lang="es-ES" dirty="0" smtClean="0">
                <a:latin typeface="Calibri" panose="020F0502020204030204" pitchFamily="34" charset="0"/>
                <a:ea typeface="Calibri" panose="020F0502020204030204" pitchFamily="34" charset="0"/>
                <a:cs typeface="Times New Roman" panose="02020603050405020304" pitchFamily="18" charset="0"/>
              </a:rPr>
              <a:t>“Fundación Esperanza Para Todos”, </a:t>
            </a:r>
            <a:r>
              <a:rPr lang="es-ES" dirty="0">
                <a:latin typeface="Calibri" panose="020F0502020204030204" pitchFamily="34" charset="0"/>
                <a:ea typeface="Calibri" panose="020F0502020204030204" pitchFamily="34" charset="0"/>
                <a:cs typeface="Times New Roman" panose="02020603050405020304" pitchFamily="18" charset="0"/>
              </a:rPr>
              <a:t>que es un centro destinado </a:t>
            </a:r>
            <a:r>
              <a:rPr lang="es-ES" dirty="0" smtClean="0">
                <a:latin typeface="Calibri" panose="020F0502020204030204" pitchFamily="34" charset="0"/>
                <a:ea typeface="Calibri" panose="020F0502020204030204" pitchFamily="34" charset="0"/>
                <a:cs typeface="Times New Roman" panose="02020603050405020304" pitchFamily="18" charset="0"/>
              </a:rPr>
              <a:t>al </a:t>
            </a:r>
            <a:r>
              <a:rPr lang="es-ES" dirty="0">
                <a:latin typeface="Calibri" panose="020F0502020204030204" pitchFamily="34" charset="0"/>
                <a:ea typeface="Calibri" panose="020F0502020204030204" pitchFamily="34" charset="0"/>
                <a:cs typeface="Times New Roman" panose="02020603050405020304" pitchFamily="18" charset="0"/>
              </a:rPr>
              <a:t>cuidado y educación de niños con capacidades especiales.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a:blip r:embed="rId4"/>
          <a:stretch>
            <a:fillRect/>
          </a:stretch>
        </p:blipFill>
        <p:spPr>
          <a:xfrm>
            <a:off x="1114239" y="2379358"/>
            <a:ext cx="7688906" cy="4250990"/>
          </a:xfrm>
          <a:prstGeom prst="rect">
            <a:avLst/>
          </a:prstGeom>
        </p:spPr>
      </p:pic>
    </p:spTree>
    <p:extLst>
      <p:ext uri="{BB962C8B-B14F-4D97-AF65-F5344CB8AC3E}">
        <p14:creationId xmlns:p14="http://schemas.microsoft.com/office/powerpoint/2010/main" val="1802750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7" name="Rectángulo 6"/>
          <p:cNvSpPr/>
          <p:nvPr/>
        </p:nvSpPr>
        <p:spPr>
          <a:xfrm>
            <a:off x="564374" y="998980"/>
            <a:ext cx="8238771" cy="2782428"/>
          </a:xfrm>
          <a:prstGeom prst="rect">
            <a:avLst/>
          </a:prstGeom>
        </p:spPr>
        <p:txBody>
          <a:bodyPr wrap="square">
            <a:spAutoFit/>
          </a:bodyPr>
          <a:lstStyle/>
          <a:p>
            <a:pPr algn="just">
              <a:lnSpc>
                <a:spcPct val="107000"/>
              </a:lnSpc>
              <a:spcAft>
                <a:spcPts val="800"/>
              </a:spcAft>
            </a:pPr>
            <a:r>
              <a:rPr lang="es-ES" b="1" dirty="0" smtClean="0">
                <a:latin typeface="Calibri" panose="020F0502020204030204" pitchFamily="34" charset="0"/>
                <a:ea typeface="Calibri" panose="020F0502020204030204" pitchFamily="34" charset="0"/>
                <a:cs typeface="Times New Roman" panose="02020603050405020304" pitchFamily="18" charset="0"/>
              </a:rPr>
              <a:t>APOYO A LAS ESCUELAS DEL SECTOR</a:t>
            </a:r>
            <a:endParaRPr lang="es-ES"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dirty="0" smtClean="0">
                <a:latin typeface="Calibri" panose="020F0502020204030204" pitchFamily="34" charset="0"/>
                <a:ea typeface="Calibri" panose="020F0502020204030204" pitchFamily="34" charset="0"/>
                <a:cs typeface="Times New Roman" panose="02020603050405020304" pitchFamily="18" charset="0"/>
              </a:rPr>
              <a:t>El personal de Tecnologías de Información, apoyó a las escuelas:</a:t>
            </a:r>
          </a:p>
          <a:p>
            <a:pPr marL="285750" indent="-285750" algn="just">
              <a:lnSpc>
                <a:spcPct val="107000"/>
              </a:lnSpc>
              <a:spcAft>
                <a:spcPts val="800"/>
              </a:spcAft>
              <a:buFont typeface="Arial" panose="020B0604020202020204" pitchFamily="34" charset="0"/>
              <a:buChar char="•"/>
            </a:pPr>
            <a:r>
              <a:rPr lang="es-ES" dirty="0" smtClean="0">
                <a:effectLst/>
                <a:latin typeface="Calibri" panose="020F0502020204030204" pitchFamily="34" charset="0"/>
                <a:ea typeface="Calibri" panose="020F0502020204030204" pitchFamily="34" charset="0"/>
                <a:cs typeface="Times New Roman" panose="02020603050405020304" pitchFamily="18" charset="0"/>
              </a:rPr>
              <a:t>Isaac Robayo – Baños de Agua Santa</a:t>
            </a:r>
          </a:p>
          <a:p>
            <a:pPr marL="285750" indent="-285750" algn="just">
              <a:lnSpc>
                <a:spcPct val="107000"/>
              </a:lnSpc>
              <a:spcAft>
                <a:spcPts val="800"/>
              </a:spcAft>
              <a:buFont typeface="Arial" panose="020B0604020202020204" pitchFamily="34" charset="0"/>
              <a:buChar char="•"/>
            </a:pPr>
            <a:r>
              <a:rPr lang="es-ES" dirty="0" smtClean="0">
                <a:latin typeface="Calibri" panose="020F0502020204030204" pitchFamily="34" charset="0"/>
                <a:ea typeface="Calibri" panose="020F0502020204030204" pitchFamily="34" charset="0"/>
                <a:cs typeface="Times New Roman" panose="02020603050405020304" pitchFamily="18" charset="0"/>
              </a:rPr>
              <a:t>Sagrado Corazón – </a:t>
            </a:r>
            <a:r>
              <a:rPr lang="es-ES" dirty="0">
                <a:latin typeface="Calibri" panose="020F0502020204030204" pitchFamily="34" charset="0"/>
                <a:ea typeface="Calibri" panose="020F0502020204030204" pitchFamily="34" charset="0"/>
                <a:cs typeface="Times New Roman" panose="02020603050405020304" pitchFamily="18" charset="0"/>
              </a:rPr>
              <a:t>Baños de Agua </a:t>
            </a:r>
            <a:r>
              <a:rPr lang="es-ES" dirty="0" smtClean="0">
                <a:latin typeface="Calibri" panose="020F0502020204030204" pitchFamily="34" charset="0"/>
                <a:ea typeface="Calibri" panose="020F0502020204030204" pitchFamily="34" charset="0"/>
                <a:cs typeface="Times New Roman" panose="02020603050405020304" pitchFamily="18" charset="0"/>
              </a:rPr>
              <a:t>Santa</a:t>
            </a:r>
          </a:p>
          <a:p>
            <a:pPr marL="285750" indent="-285750" algn="just">
              <a:lnSpc>
                <a:spcPct val="107000"/>
              </a:lnSpc>
              <a:spcAft>
                <a:spcPts val="800"/>
              </a:spcAft>
              <a:buFont typeface="Arial" panose="020B0604020202020204" pitchFamily="34" charset="0"/>
              <a:buChar char="•"/>
            </a:pPr>
            <a:r>
              <a:rPr lang="es-EC" dirty="0"/>
              <a:t>Augusto Martínez </a:t>
            </a:r>
            <a:r>
              <a:rPr lang="es-EC" dirty="0" smtClean="0"/>
              <a:t> - San Francisco</a:t>
            </a:r>
            <a:endParaRPr lang="es-ES"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endParaRPr lang="es-ES"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4806488" y="3647950"/>
            <a:ext cx="4099633" cy="2280881"/>
          </a:xfrm>
          <a:prstGeom prst="rect">
            <a:avLst/>
          </a:prstGeom>
        </p:spPr>
        <p:txBody>
          <a:bodyPr wrap="square">
            <a:spAutoFit/>
          </a:bodyPr>
          <a:lstStyle/>
          <a:p>
            <a:pPr algn="just">
              <a:lnSpc>
                <a:spcPct val="107000"/>
              </a:lnSpc>
              <a:spcAft>
                <a:spcPts val="800"/>
              </a:spcAft>
            </a:pPr>
            <a:r>
              <a:rPr lang="es-ES" b="1" dirty="0" smtClean="0">
                <a:latin typeface="Calibri" panose="020F0502020204030204" pitchFamily="34" charset="0"/>
                <a:ea typeface="Calibri" panose="020F0502020204030204" pitchFamily="34" charset="0"/>
                <a:cs typeface="Times New Roman" panose="02020603050405020304" pitchFamily="18" charset="0"/>
              </a:rPr>
              <a:t>Servicios Brindados </a:t>
            </a:r>
          </a:p>
          <a:p>
            <a:pPr marL="285750" indent="-285750" algn="just">
              <a:lnSpc>
                <a:spcPct val="107000"/>
              </a:lnSpc>
              <a:spcAft>
                <a:spcPts val="800"/>
              </a:spcAft>
              <a:buFont typeface="Arial" panose="020B0604020202020204" pitchFamily="34" charset="0"/>
              <a:buChar char="•"/>
            </a:pPr>
            <a:r>
              <a:rPr lang="es-ES" dirty="0" smtClean="0">
                <a:effectLst/>
                <a:latin typeface="Calibri" panose="020F0502020204030204" pitchFamily="34" charset="0"/>
                <a:ea typeface="Calibri" panose="020F0502020204030204" pitchFamily="34" charset="0"/>
                <a:cs typeface="Times New Roman" panose="02020603050405020304" pitchFamily="18" charset="0"/>
              </a:rPr>
              <a:t>Mantenimiento de computadoras.</a:t>
            </a:r>
          </a:p>
          <a:p>
            <a:pPr marL="285750" indent="-285750" algn="just">
              <a:lnSpc>
                <a:spcPct val="107000"/>
              </a:lnSpc>
              <a:spcAft>
                <a:spcPts val="800"/>
              </a:spcAft>
              <a:buFont typeface="Arial" panose="020B0604020202020204" pitchFamily="34" charset="0"/>
              <a:buChar char="•"/>
            </a:pPr>
            <a:r>
              <a:rPr lang="es-ES" dirty="0" smtClean="0">
                <a:latin typeface="Calibri" panose="020F0502020204030204" pitchFamily="34" charset="0"/>
                <a:ea typeface="Calibri" panose="020F0502020204030204" pitchFamily="34" charset="0"/>
                <a:cs typeface="Times New Roman" panose="02020603050405020304" pitchFamily="18" charset="0"/>
              </a:rPr>
              <a:t>Habilitación de equipos y redes.</a:t>
            </a:r>
          </a:p>
          <a:p>
            <a:pPr marL="285750" indent="-285750" algn="just">
              <a:lnSpc>
                <a:spcPct val="107000"/>
              </a:lnSpc>
              <a:spcAft>
                <a:spcPts val="800"/>
              </a:spcAft>
              <a:buFont typeface="Arial" panose="020B0604020202020204" pitchFamily="34" charset="0"/>
              <a:buChar char="•"/>
            </a:pPr>
            <a:r>
              <a:rPr lang="es-ES" dirty="0" smtClean="0">
                <a:effectLst/>
                <a:latin typeface="Calibri" panose="020F0502020204030204" pitchFamily="34" charset="0"/>
                <a:ea typeface="Calibri" panose="020F0502020204030204" pitchFamily="34" charset="0"/>
                <a:cs typeface="Times New Roman" panose="02020603050405020304" pitchFamily="18" charset="0"/>
              </a:rPr>
              <a:t>Entrega de computadoras y mobiliario de oficina.</a:t>
            </a:r>
          </a:p>
          <a:p>
            <a:pPr marL="285750" indent="-285750" algn="just">
              <a:lnSpc>
                <a:spcPct val="107000"/>
              </a:lnSpc>
              <a:spcAft>
                <a:spcPts val="800"/>
              </a:spcAft>
              <a:buFont typeface="Arial" panose="020B0604020202020204" pitchFamily="34" charset="0"/>
              <a:buChar char="•"/>
            </a:pPr>
            <a:r>
              <a:rPr lang="es-ES" dirty="0" smtClean="0">
                <a:latin typeface="Calibri" panose="020F0502020204030204" pitchFamily="34" charset="0"/>
                <a:ea typeface="Calibri" panose="020F0502020204030204" pitchFamily="34" charset="0"/>
                <a:cs typeface="Times New Roman" panose="02020603050405020304" pitchFamily="18" charset="0"/>
              </a:rPr>
              <a:t>Capacitación de personal.</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374" y="3380175"/>
            <a:ext cx="3933185" cy="2949889"/>
          </a:xfrm>
          <a:prstGeom prst="rect">
            <a:avLst/>
          </a:prstGeom>
        </p:spPr>
      </p:pic>
    </p:spTree>
    <p:extLst>
      <p:ext uri="{BB962C8B-B14F-4D97-AF65-F5344CB8AC3E}">
        <p14:creationId xmlns:p14="http://schemas.microsoft.com/office/powerpoint/2010/main" val="9697030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l="8058" t="31806" r="65162" b="46866"/>
          <a:stretch/>
        </p:blipFill>
        <p:spPr>
          <a:xfrm>
            <a:off x="753381" y="1504330"/>
            <a:ext cx="2814230" cy="2217659"/>
          </a:xfrm>
          <a:prstGeom prst="rect">
            <a:avLst/>
          </a:prstGeom>
        </p:spPr>
      </p:pic>
      <p:pic>
        <p:nvPicPr>
          <p:cNvPr id="8" name="Imagen 7"/>
          <p:cNvPicPr>
            <a:picLocks noChangeAspect="1"/>
          </p:cNvPicPr>
          <p:nvPr/>
        </p:nvPicPr>
        <p:blipFill rotWithShape="1">
          <a:blip r:embed="rId5" cstate="print">
            <a:extLst>
              <a:ext uri="{28A0092B-C50C-407E-A947-70E740481C1C}">
                <a14:useLocalDpi xmlns:a14="http://schemas.microsoft.com/office/drawing/2010/main" val="0"/>
              </a:ext>
            </a:extLst>
          </a:blip>
          <a:srcRect l="73011" t="64376" r="5526" b="15326"/>
          <a:stretch/>
        </p:blipFill>
        <p:spPr>
          <a:xfrm>
            <a:off x="3789411" y="1504330"/>
            <a:ext cx="2631435" cy="2462447"/>
          </a:xfrm>
          <a:prstGeom prst="rect">
            <a:avLst/>
          </a:prstGeom>
        </p:spPr>
      </p:pic>
      <p:pic>
        <p:nvPicPr>
          <p:cNvPr id="9" name="Imagen 8"/>
          <p:cNvPicPr>
            <a:picLocks noChangeAspect="1"/>
          </p:cNvPicPr>
          <p:nvPr/>
        </p:nvPicPr>
        <p:blipFill rotWithShape="1">
          <a:blip r:embed="rId6" cstate="print">
            <a:extLst>
              <a:ext uri="{28A0092B-C50C-407E-A947-70E740481C1C}">
                <a14:useLocalDpi xmlns:a14="http://schemas.microsoft.com/office/drawing/2010/main" val="0"/>
              </a:ext>
            </a:extLst>
          </a:blip>
          <a:srcRect l="73596" t="24313" r="6713" b="43249"/>
          <a:stretch/>
        </p:blipFill>
        <p:spPr>
          <a:xfrm>
            <a:off x="6642646" y="1703582"/>
            <a:ext cx="2246856" cy="3662376"/>
          </a:xfrm>
          <a:prstGeom prst="rect">
            <a:avLst/>
          </a:prstGeom>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0309" y="4203510"/>
            <a:ext cx="2820537" cy="2115403"/>
          </a:xfrm>
          <a:prstGeom prst="rect">
            <a:avLst/>
          </a:prstGeom>
        </p:spPr>
      </p:pic>
      <p:pic>
        <p:nvPicPr>
          <p:cNvPr id="4" name="Imagen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228" y="4189890"/>
            <a:ext cx="3136181" cy="2352136"/>
          </a:xfrm>
          <a:prstGeom prst="rect">
            <a:avLst/>
          </a:prstGeom>
        </p:spPr>
      </p:pic>
    </p:spTree>
    <p:extLst>
      <p:ext uri="{BB962C8B-B14F-4D97-AF65-F5344CB8AC3E}">
        <p14:creationId xmlns:p14="http://schemas.microsoft.com/office/powerpoint/2010/main" val="39685060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7" name="Rectángulo 6"/>
          <p:cNvSpPr/>
          <p:nvPr/>
        </p:nvSpPr>
        <p:spPr>
          <a:xfrm>
            <a:off x="4995081" y="2299100"/>
            <a:ext cx="3808064" cy="2565831"/>
          </a:xfrm>
          <a:prstGeom prst="rect">
            <a:avLst/>
          </a:prstGeom>
        </p:spPr>
        <p:txBody>
          <a:bodyPr wrap="square">
            <a:spAutoFit/>
          </a:bodyPr>
          <a:lstStyle/>
          <a:p>
            <a:pPr algn="just">
              <a:lnSpc>
                <a:spcPct val="107000"/>
              </a:lnSpc>
              <a:spcAft>
                <a:spcPts val="800"/>
              </a:spcAft>
            </a:pPr>
            <a:r>
              <a:rPr lang="es-ES" b="1" dirty="0" smtClean="0">
                <a:latin typeface="Calibri" panose="020F0502020204030204" pitchFamily="34" charset="0"/>
                <a:ea typeface="Calibri" panose="020F0502020204030204" pitchFamily="34" charset="0"/>
                <a:cs typeface="Times New Roman" panose="02020603050405020304" pitchFamily="18" charset="0"/>
              </a:rPr>
              <a:t>MANTENIMIENTO A LA IGLESIA DE SAN FRANCISCO</a:t>
            </a:r>
            <a:endParaRPr lang="es-ES"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dirty="0"/>
              <a:t>El personal de mantenimiento civil </a:t>
            </a:r>
            <a:r>
              <a:rPr lang="es-EC" dirty="0" smtClean="0"/>
              <a:t>apoyó </a:t>
            </a:r>
            <a:r>
              <a:rPr lang="es-EC" dirty="0"/>
              <a:t>con la </a:t>
            </a:r>
            <a:r>
              <a:rPr lang="es-EC" dirty="0" smtClean="0"/>
              <a:t>limpieza y mejoramiento del cerramiento, </a:t>
            </a:r>
            <a:r>
              <a:rPr lang="es-EC" dirty="0"/>
              <a:t>jardines, pisos, gradas y fachada completa de la Iglesia San </a:t>
            </a:r>
            <a:r>
              <a:rPr lang="es-EC" dirty="0" smtClean="0"/>
              <a:t>Francisco ubicada en la parroquia de Río Negro.</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02" y="1934594"/>
            <a:ext cx="4393125" cy="3294844"/>
          </a:xfrm>
          <a:prstGeom prst="rect">
            <a:avLst/>
          </a:prstGeom>
        </p:spPr>
      </p:pic>
    </p:spTree>
    <p:extLst>
      <p:ext uri="{BB962C8B-B14F-4D97-AF65-F5344CB8AC3E}">
        <p14:creationId xmlns:p14="http://schemas.microsoft.com/office/powerpoint/2010/main" val="19372504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373" y="3875963"/>
            <a:ext cx="4067858" cy="2713229"/>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635" y="3776889"/>
            <a:ext cx="3881837" cy="2911378"/>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11" y="1321024"/>
            <a:ext cx="2949882" cy="2212411"/>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5478" y="1078817"/>
            <a:ext cx="3272824" cy="2454618"/>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3088" y="902732"/>
            <a:ext cx="1850056" cy="2775084"/>
          </a:xfrm>
          <a:prstGeom prst="rect">
            <a:avLst/>
          </a:prstGeom>
        </p:spPr>
      </p:pic>
    </p:spTree>
    <p:extLst>
      <p:ext uri="{BB962C8B-B14F-4D97-AF65-F5344CB8AC3E}">
        <p14:creationId xmlns:p14="http://schemas.microsoft.com/office/powerpoint/2010/main" val="25425325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7" name="Rectángulo 6"/>
          <p:cNvSpPr/>
          <p:nvPr/>
        </p:nvSpPr>
        <p:spPr>
          <a:xfrm>
            <a:off x="564374" y="1340175"/>
            <a:ext cx="8238771" cy="1084015"/>
          </a:xfrm>
          <a:prstGeom prst="rect">
            <a:avLst/>
          </a:prstGeom>
        </p:spPr>
        <p:txBody>
          <a:bodyPr wrap="square">
            <a:spAutoFit/>
          </a:bodyPr>
          <a:lstStyle/>
          <a:p>
            <a:pPr algn="just">
              <a:lnSpc>
                <a:spcPct val="107000"/>
              </a:lnSpc>
              <a:spcAft>
                <a:spcPts val="800"/>
              </a:spcAft>
            </a:pPr>
            <a:r>
              <a:rPr lang="es-ES" b="1" dirty="0" smtClean="0">
                <a:latin typeface="Calibri" panose="020F0502020204030204" pitchFamily="34" charset="0"/>
                <a:ea typeface="Calibri" panose="020F0502020204030204" pitchFamily="34" charset="0"/>
                <a:cs typeface="Times New Roman" panose="02020603050405020304" pitchFamily="18" charset="0"/>
              </a:rPr>
              <a:t>CONSTRUCCIÓN DE BATERÍAS SANITARIAS - RÍO VERDE</a:t>
            </a:r>
          </a:p>
          <a:p>
            <a:pPr algn="just">
              <a:lnSpc>
                <a:spcPct val="107000"/>
              </a:lnSpc>
              <a:spcAft>
                <a:spcPts val="800"/>
              </a:spcAft>
            </a:pPr>
            <a:r>
              <a:rPr lang="es-ES" dirty="0" smtClean="0">
                <a:latin typeface="Calibri" panose="020F0502020204030204" pitchFamily="34" charset="0"/>
                <a:ea typeface="Calibri" panose="020F0502020204030204" pitchFamily="34" charset="0"/>
                <a:cs typeface="Times New Roman" panose="02020603050405020304" pitchFamily="18" charset="0"/>
              </a:rPr>
              <a:t>CELEC EP. Hidroagoyán aportó con USD 12.826 para la construcción de las baterías sanitarias en la parroquia Río Verde.</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646" y="3107542"/>
            <a:ext cx="4110753" cy="2310620"/>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9684" y="3107542"/>
            <a:ext cx="4110755" cy="2310620"/>
          </a:xfrm>
          <a:prstGeom prst="rect">
            <a:avLst/>
          </a:prstGeom>
        </p:spPr>
      </p:pic>
    </p:spTree>
    <p:extLst>
      <p:ext uri="{BB962C8B-B14F-4D97-AF65-F5344CB8AC3E}">
        <p14:creationId xmlns:p14="http://schemas.microsoft.com/office/powerpoint/2010/main" val="8598186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6 Marcador de contenido"/>
          <p:cNvGraphicFramePr>
            <a:graphicFrameLocks noGrp="1"/>
          </p:cNvGraphicFramePr>
          <p:nvPr>
            <p:ph idx="1"/>
            <p:extLst>
              <p:ext uri="{D42A27DB-BD31-4B8C-83A1-F6EECF244321}">
                <p14:modId xmlns:p14="http://schemas.microsoft.com/office/powerpoint/2010/main" val="4106206237"/>
              </p:ext>
            </p:extLst>
          </p:nvPr>
        </p:nvGraphicFramePr>
        <p:xfrm>
          <a:off x="829123" y="1638245"/>
          <a:ext cx="3822700" cy="1466850"/>
        </p:xfrm>
        <a:graphic>
          <a:graphicData uri="http://schemas.openxmlformats.org/drawingml/2006/table">
            <a:tbl>
              <a:tblPr>
                <a:tableStyleId>{5C22544A-7EE6-4342-B048-85BDC9FD1C3A}</a:tableStyleId>
              </a:tblPr>
              <a:tblGrid>
                <a:gridCol w="1169632"/>
                <a:gridCol w="2653068"/>
              </a:tblGrid>
              <a:tr h="209550">
                <a:tc>
                  <a:txBody>
                    <a:bodyPr/>
                    <a:lstStyle/>
                    <a:p>
                      <a:pPr algn="l" fontAlgn="ctr"/>
                      <a:r>
                        <a:rPr lang="es-EC" sz="1200" u="none" strike="noStrike" dirty="0">
                          <a:effectLst/>
                        </a:rPr>
                        <a:t>Provincia:</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Tungurahua</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Cantón:</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Baños de Agua Santa</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Parroquia:</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Baños de Agua Santa</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Dirección:</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Calle Ambato s/n</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Página web:</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sng" strike="noStrike" dirty="0">
                          <a:effectLst/>
                          <a:hlinkClick r:id="rId5"/>
                        </a:rPr>
                        <a:t>www.celec.gob.ec/hidroagoyan</a:t>
                      </a:r>
                      <a:endParaRPr lang="es-EC" sz="1200" b="0" i="0" u="sng"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Teléfonos:</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032740999 - 032741442</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smtClean="0">
                          <a:effectLst/>
                        </a:rPr>
                        <a:t>RUC</a:t>
                      </a:r>
                      <a:r>
                        <a:rPr lang="es-EC" sz="1200" u="none" strike="noStrike" dirty="0">
                          <a:effectLst/>
                        </a:rPr>
                        <a:t>:</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1768152800001</a:t>
                      </a:r>
                      <a:endParaRPr lang="es-EC" sz="1200" b="0" i="0" u="none" strike="noStrike" dirty="0">
                        <a:solidFill>
                          <a:srgbClr val="000000"/>
                        </a:solidFill>
                        <a:effectLst/>
                        <a:latin typeface="Arial Narrow"/>
                      </a:endParaRPr>
                    </a:p>
                  </a:txBody>
                  <a:tcPr marL="9525" marR="9525" marT="9525" marB="0" anchor="ctr"/>
                </a:tc>
              </a:tr>
            </a:tbl>
          </a:graphicData>
        </a:graphic>
      </p:graphicFrame>
      <p:graphicFrame>
        <p:nvGraphicFramePr>
          <p:cNvPr id="11" name="9 Tabla"/>
          <p:cNvGraphicFramePr>
            <a:graphicFrameLocks noGrp="1"/>
          </p:cNvGraphicFramePr>
          <p:nvPr>
            <p:extLst>
              <p:ext uri="{D42A27DB-BD31-4B8C-83A1-F6EECF244321}">
                <p14:modId xmlns:p14="http://schemas.microsoft.com/office/powerpoint/2010/main" val="2338804685"/>
              </p:ext>
            </p:extLst>
          </p:nvPr>
        </p:nvGraphicFramePr>
        <p:xfrm>
          <a:off x="4846213" y="3942501"/>
          <a:ext cx="3822700" cy="1257300"/>
        </p:xfrm>
        <a:graphic>
          <a:graphicData uri="http://schemas.openxmlformats.org/drawingml/2006/table">
            <a:tbl>
              <a:tblPr>
                <a:tableStyleId>{5C22544A-7EE6-4342-B048-85BDC9FD1C3A}</a:tableStyleId>
              </a:tblPr>
              <a:tblGrid>
                <a:gridCol w="1169632"/>
                <a:gridCol w="2653068"/>
              </a:tblGrid>
              <a:tr h="209550">
                <a:tc>
                  <a:txBody>
                    <a:bodyPr/>
                    <a:lstStyle/>
                    <a:p>
                      <a:pPr algn="l" fontAlgn="ctr"/>
                      <a:r>
                        <a:rPr lang="es-EC" sz="1200" u="none" strike="noStrike" dirty="0">
                          <a:effectLst/>
                        </a:rPr>
                        <a:t>Provincia:</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Tungurahua</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Cantón:</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Baños de Agua Santa</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Parroquia:</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Baños de Agua Santa</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Dirección:</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Km. 5 1/2 vía al Puyo</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Página web:</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sng" strike="noStrike" dirty="0">
                          <a:effectLst/>
                          <a:hlinkClick r:id="rId5"/>
                        </a:rPr>
                        <a:t>www.celec.gob.ec/hidroagoyan</a:t>
                      </a:r>
                      <a:endParaRPr lang="es-EC" sz="1200" b="0" i="0" u="sng"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Teléfonos:</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032776005 - 032776066</a:t>
                      </a:r>
                      <a:endParaRPr lang="es-EC" sz="1200" b="0" i="0" u="none" strike="noStrike" dirty="0">
                        <a:solidFill>
                          <a:srgbClr val="000000"/>
                        </a:solidFill>
                        <a:effectLst/>
                        <a:latin typeface="Arial Narrow"/>
                      </a:endParaRPr>
                    </a:p>
                  </a:txBody>
                  <a:tcPr marL="9525" marR="9525" marT="9525" marB="0" anchor="ctr"/>
                </a:tc>
              </a:tr>
            </a:tbl>
          </a:graphicData>
        </a:graphic>
      </p:graphicFrame>
      <p:sp>
        <p:nvSpPr>
          <p:cNvPr id="12" name="1 Título"/>
          <p:cNvSpPr>
            <a:spLocks noGrp="1"/>
          </p:cNvSpPr>
          <p:nvPr>
            <p:ph type="title"/>
          </p:nvPr>
        </p:nvSpPr>
        <p:spPr>
          <a:xfrm>
            <a:off x="4630189" y="2970207"/>
            <a:ext cx="4320480" cy="1143000"/>
          </a:xfrm>
        </p:spPr>
        <p:txBody>
          <a:bodyPr>
            <a:normAutofit/>
          </a:bodyPr>
          <a:lstStyle/>
          <a:p>
            <a:pPr algn="ctr"/>
            <a:r>
              <a:rPr lang="es-EC" sz="3200" b="1" dirty="0">
                <a:solidFill>
                  <a:srgbClr val="3FAABF"/>
                </a:solidFill>
              </a:rPr>
              <a:t>Central Agoyán 156 MW</a:t>
            </a:r>
          </a:p>
        </p:txBody>
      </p:sp>
      <p:sp>
        <p:nvSpPr>
          <p:cNvPr id="13" name="1 Título"/>
          <p:cNvSpPr txBox="1">
            <a:spLocks/>
          </p:cNvSpPr>
          <p:nvPr/>
        </p:nvSpPr>
        <p:spPr>
          <a:xfrm>
            <a:off x="597741" y="656823"/>
            <a:ext cx="429067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s-EC" sz="3200" b="1" dirty="0">
                <a:solidFill>
                  <a:srgbClr val="3FAABF"/>
                </a:solidFill>
              </a:rPr>
              <a:t>Administración</a:t>
            </a:r>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567" y="3309625"/>
            <a:ext cx="3456012" cy="260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6292" y="1088871"/>
            <a:ext cx="2666231" cy="19024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uadroTexto 15"/>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Tree>
    <p:extLst>
      <p:ext uri="{BB962C8B-B14F-4D97-AF65-F5344CB8AC3E}">
        <p14:creationId xmlns:p14="http://schemas.microsoft.com/office/powerpoint/2010/main" val="25914969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7" name="Rectángulo 6"/>
          <p:cNvSpPr/>
          <p:nvPr/>
        </p:nvSpPr>
        <p:spPr>
          <a:xfrm>
            <a:off x="618964" y="2125330"/>
            <a:ext cx="8238771" cy="1084015"/>
          </a:xfrm>
          <a:prstGeom prst="rect">
            <a:avLst/>
          </a:prstGeom>
        </p:spPr>
        <p:txBody>
          <a:bodyPr wrap="square">
            <a:spAutoFit/>
          </a:bodyPr>
          <a:lstStyle/>
          <a:p>
            <a:pPr algn="just">
              <a:lnSpc>
                <a:spcPct val="107000"/>
              </a:lnSpc>
              <a:spcAft>
                <a:spcPts val="800"/>
              </a:spcAft>
            </a:pPr>
            <a:r>
              <a:rPr lang="es-EC" b="1" dirty="0" smtClean="0"/>
              <a:t>CONFORMACIÓN </a:t>
            </a:r>
            <a:r>
              <a:rPr lang="es-EC" b="1" dirty="0"/>
              <a:t>DE </a:t>
            </a:r>
            <a:r>
              <a:rPr lang="es-EC" b="1" dirty="0" smtClean="0"/>
              <a:t>TALUD Y </a:t>
            </a:r>
            <a:r>
              <a:rPr lang="es-EC" b="1" dirty="0"/>
              <a:t>LIMPIEZA </a:t>
            </a:r>
            <a:r>
              <a:rPr lang="es-EC" b="1" dirty="0" smtClean="0"/>
              <a:t>RASANTEO </a:t>
            </a:r>
          </a:p>
          <a:p>
            <a:pPr algn="just">
              <a:lnSpc>
                <a:spcPct val="107000"/>
              </a:lnSpc>
              <a:spcAft>
                <a:spcPts val="800"/>
              </a:spcAft>
            </a:pPr>
            <a:r>
              <a:rPr lang="es-EC" dirty="0" smtClean="0"/>
              <a:t>Se ha facilitado el equipo retro cargadora y operador de CELEC EP. Hidroagoyán para realizar la conformación de taludes, limpieza, nivelación</a:t>
            </a:r>
            <a:r>
              <a:rPr lang="es-ES" dirty="0" smtClean="0">
                <a:latin typeface="Calibri" panose="020F0502020204030204" pitchFamily="34" charset="0"/>
                <a:ea typeface="Calibri" panose="020F0502020204030204" pitchFamily="34" charset="0"/>
                <a:cs typeface="Times New Roman" panose="02020603050405020304" pitchFamily="18" charset="0"/>
              </a:rPr>
              <a:t>.</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824" y="3624367"/>
            <a:ext cx="3623942" cy="2717956"/>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887" y="3624367"/>
            <a:ext cx="3623941" cy="2717956"/>
          </a:xfrm>
          <a:prstGeom prst="rect">
            <a:avLst/>
          </a:prstGeom>
        </p:spPr>
      </p:pic>
      <p:sp>
        <p:nvSpPr>
          <p:cNvPr id="10" name="CuadroTexto 9"/>
          <p:cNvSpPr txBox="1"/>
          <p:nvPr/>
        </p:nvSpPr>
        <p:spPr>
          <a:xfrm>
            <a:off x="1776862" y="1261258"/>
            <a:ext cx="5922976" cy="400110"/>
          </a:xfrm>
          <a:prstGeom prst="rect">
            <a:avLst/>
          </a:prstGeom>
          <a:noFill/>
        </p:spPr>
        <p:txBody>
          <a:bodyPr wrap="square" rtlCol="0">
            <a:spAutoFit/>
          </a:bodyPr>
          <a:lstStyle/>
          <a:p>
            <a:pPr algn="ctr"/>
            <a:r>
              <a:rPr lang="es-EC" sz="2000" dirty="0" smtClean="0">
                <a:solidFill>
                  <a:srgbClr val="3FAABF"/>
                </a:solidFill>
                <a:latin typeface="Trebuchet MS" panose="020B0603020202020204" pitchFamily="34" charset="0"/>
              </a:rPr>
              <a:t>APOYO A LA COMUNIDAD SAN JOSÉ DE POALÓ</a:t>
            </a:r>
            <a:endParaRPr lang="es-EC" sz="2000" dirty="0">
              <a:solidFill>
                <a:srgbClr val="3FAABF"/>
              </a:solidFill>
              <a:latin typeface="Trebuchet MS" panose="020B0603020202020204" pitchFamily="34" charset="0"/>
            </a:endParaRPr>
          </a:p>
        </p:txBody>
      </p:sp>
    </p:spTree>
    <p:extLst>
      <p:ext uri="{BB962C8B-B14F-4D97-AF65-F5344CB8AC3E}">
        <p14:creationId xmlns:p14="http://schemas.microsoft.com/office/powerpoint/2010/main" val="16900298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7" name="Rectángulo 6"/>
          <p:cNvSpPr/>
          <p:nvPr/>
        </p:nvSpPr>
        <p:spPr>
          <a:xfrm>
            <a:off x="409433" y="1299231"/>
            <a:ext cx="8393712" cy="1322285"/>
          </a:xfrm>
          <a:prstGeom prst="rect">
            <a:avLst/>
          </a:prstGeom>
        </p:spPr>
        <p:txBody>
          <a:bodyPr wrap="square">
            <a:spAutoFit/>
          </a:bodyPr>
          <a:lstStyle/>
          <a:p>
            <a:pPr algn="just">
              <a:lnSpc>
                <a:spcPct val="107000"/>
              </a:lnSpc>
              <a:spcAft>
                <a:spcPts val="800"/>
              </a:spcAft>
            </a:pPr>
            <a:r>
              <a:rPr lang="es-EC" b="1" dirty="0" smtClean="0"/>
              <a:t>MANTENIMIENTO DE VÍAS </a:t>
            </a:r>
          </a:p>
          <a:p>
            <a:pPr algn="just"/>
            <a:r>
              <a:rPr lang="es-EC" dirty="0"/>
              <a:t>Se ha facilitado el uso de volqueta y cargadora institucional para apoyar en los trabajos de mejoramiento de las vías de la parroquia, conjuntamente con equipos del </a:t>
            </a:r>
            <a:r>
              <a:rPr lang="es-EC" dirty="0" smtClean="0"/>
              <a:t>Municipio </a:t>
            </a:r>
            <a:r>
              <a:rPr lang="es-EC" dirty="0"/>
              <a:t>del C</a:t>
            </a:r>
            <a:r>
              <a:rPr lang="es-EC" dirty="0" smtClean="0"/>
              <a:t>antón </a:t>
            </a:r>
            <a:r>
              <a:rPr lang="es-EC" dirty="0" err="1" smtClean="0"/>
              <a:t>Píllaro</a:t>
            </a:r>
            <a:r>
              <a:rPr lang="es-EC" dirty="0" smtClean="0"/>
              <a:t>.</a:t>
            </a:r>
            <a:endParaRPr lang="es-EC" dirty="0"/>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71" y="3184459"/>
            <a:ext cx="3930555" cy="2947917"/>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386" y="3198106"/>
            <a:ext cx="3930555" cy="2947917"/>
          </a:xfrm>
          <a:prstGeom prst="rect">
            <a:avLst/>
          </a:prstGeom>
        </p:spPr>
      </p:pic>
    </p:spTree>
    <p:extLst>
      <p:ext uri="{BB962C8B-B14F-4D97-AF65-F5344CB8AC3E}">
        <p14:creationId xmlns:p14="http://schemas.microsoft.com/office/powerpoint/2010/main" val="7696623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7" name="Rectángulo 6"/>
          <p:cNvSpPr/>
          <p:nvPr/>
        </p:nvSpPr>
        <p:spPr>
          <a:xfrm>
            <a:off x="564374" y="1340175"/>
            <a:ext cx="8238771" cy="787652"/>
          </a:xfrm>
          <a:prstGeom prst="rect">
            <a:avLst/>
          </a:prstGeom>
        </p:spPr>
        <p:txBody>
          <a:bodyPr wrap="square">
            <a:spAutoFit/>
          </a:bodyPr>
          <a:lstStyle/>
          <a:p>
            <a:pPr algn="just">
              <a:lnSpc>
                <a:spcPct val="107000"/>
              </a:lnSpc>
              <a:spcAft>
                <a:spcPts val="800"/>
              </a:spcAft>
            </a:pPr>
            <a:r>
              <a:rPr lang="es-EC" b="1" dirty="0"/>
              <a:t>MANTENIMIENTO DE </a:t>
            </a:r>
            <a:r>
              <a:rPr lang="es-EC" b="1" dirty="0" smtClean="0"/>
              <a:t>ÁREAS </a:t>
            </a:r>
            <a:r>
              <a:rPr lang="es-EC" b="1" dirty="0"/>
              <a:t>VERDES DEL PARQUE </a:t>
            </a:r>
            <a:r>
              <a:rPr lang="es-EC" b="1" dirty="0" smtClean="0"/>
              <a:t>CENTRAL</a:t>
            </a:r>
          </a:p>
          <a:p>
            <a:pPr algn="just">
              <a:lnSpc>
                <a:spcPct val="107000"/>
              </a:lnSpc>
              <a:spcAft>
                <a:spcPts val="800"/>
              </a:spcAft>
            </a:pPr>
            <a:r>
              <a:rPr lang="es-EC" dirty="0" smtClean="0"/>
              <a:t>Limpieza y mantenimiento de áreas verdes del parque central</a:t>
            </a:r>
            <a:r>
              <a:rPr lang="es-ES" dirty="0" smtClean="0">
                <a:latin typeface="Calibri" panose="020F0502020204030204" pitchFamily="34" charset="0"/>
                <a:ea typeface="Calibri" panose="020F0502020204030204" pitchFamily="34" charset="0"/>
                <a:cs typeface="Times New Roman" panose="02020603050405020304" pitchFamily="18" charset="0"/>
              </a:rPr>
              <a:t>.</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374" y="2850333"/>
            <a:ext cx="3813627" cy="2860220"/>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3759" y="2850333"/>
            <a:ext cx="3813627" cy="2860220"/>
          </a:xfrm>
          <a:prstGeom prst="rect">
            <a:avLst/>
          </a:prstGeom>
        </p:spPr>
      </p:pic>
    </p:spTree>
    <p:extLst>
      <p:ext uri="{BB962C8B-B14F-4D97-AF65-F5344CB8AC3E}">
        <p14:creationId xmlns:p14="http://schemas.microsoft.com/office/powerpoint/2010/main" val="10055732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8" name="CuadroTexto 7"/>
          <p:cNvSpPr txBox="1"/>
          <p:nvPr/>
        </p:nvSpPr>
        <p:spPr>
          <a:xfrm>
            <a:off x="1510421" y="1208455"/>
            <a:ext cx="6435211" cy="400110"/>
          </a:xfrm>
          <a:prstGeom prst="rect">
            <a:avLst/>
          </a:prstGeom>
          <a:noFill/>
        </p:spPr>
        <p:txBody>
          <a:bodyPr wrap="square" rtlCol="0">
            <a:spAutoFit/>
          </a:bodyPr>
          <a:lstStyle/>
          <a:p>
            <a:pPr algn="ctr"/>
            <a:r>
              <a:rPr lang="es-EC" sz="2000" dirty="0" smtClean="0">
                <a:solidFill>
                  <a:srgbClr val="3FAABF"/>
                </a:solidFill>
                <a:latin typeface="Trebuchet MS" panose="020B0603020202020204" pitchFamily="34" charset="0"/>
              </a:rPr>
              <a:t>PROYECTO GEOPARQUE VOLCÁN TUNGURAHUA</a:t>
            </a:r>
            <a:endParaRPr lang="es-EC" sz="2000" dirty="0">
              <a:solidFill>
                <a:srgbClr val="3FAABF"/>
              </a:solidFill>
              <a:latin typeface="Trebuchet MS" panose="020B0603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5582" y="1750682"/>
            <a:ext cx="4681182" cy="3310136"/>
          </a:xfrm>
          <a:prstGeom prst="rect">
            <a:avLst/>
          </a:prstGeom>
        </p:spPr>
      </p:pic>
      <p:sp>
        <p:nvSpPr>
          <p:cNvPr id="3" name="Rectángulo 2"/>
          <p:cNvSpPr/>
          <p:nvPr/>
        </p:nvSpPr>
        <p:spPr>
          <a:xfrm>
            <a:off x="493510" y="5345053"/>
            <a:ext cx="8077283" cy="923330"/>
          </a:xfrm>
          <a:prstGeom prst="rect">
            <a:avLst/>
          </a:prstGeom>
        </p:spPr>
        <p:txBody>
          <a:bodyPr wrap="square">
            <a:spAutoFit/>
          </a:bodyPr>
          <a:lstStyle/>
          <a:p>
            <a:pPr algn="ctr"/>
            <a:r>
              <a:rPr lang="es-ES" dirty="0"/>
              <a:t>Baños de Agua Santa – Pelileo – Patate – Penipe – </a:t>
            </a:r>
            <a:r>
              <a:rPr lang="es-ES" dirty="0" smtClean="0"/>
              <a:t>Guano </a:t>
            </a:r>
            <a:r>
              <a:rPr lang="es-EC" dirty="0">
                <a:latin typeface="Gill Sans MT" panose="020B0502020104020203" pitchFamily="34" charset="0"/>
              </a:rPr>
              <a:t>i</a:t>
            </a:r>
            <a:r>
              <a:rPr lang="es-EC" altLang="es-EC" dirty="0" smtClean="0">
                <a:latin typeface="Gill Sans MT" panose="020B0502020104020203" pitchFamily="34" charset="0"/>
              </a:rPr>
              <a:t>ncorporan </a:t>
            </a:r>
            <a:r>
              <a:rPr lang="es-EC" altLang="es-EC" dirty="0">
                <a:latin typeface="Gill Sans MT" panose="020B0502020104020203" pitchFamily="34" charset="0"/>
              </a:rPr>
              <a:t>de manera inclusiva a las comunidades locales, entidades públicas y privadas con el objetivo </a:t>
            </a:r>
            <a:r>
              <a:rPr lang="es-EC" altLang="es-EC" dirty="0" smtClean="0">
                <a:latin typeface="Gill Sans MT" panose="020B0502020104020203" pitchFamily="34" charset="0"/>
              </a:rPr>
              <a:t>de </a:t>
            </a:r>
            <a:r>
              <a:rPr lang="es-EC" altLang="es-EC" dirty="0">
                <a:latin typeface="Gill Sans MT" panose="020B0502020104020203" pitchFamily="34" charset="0"/>
              </a:rPr>
              <a:t>apoyar el desarrollo económico sustentable de </a:t>
            </a:r>
            <a:r>
              <a:rPr lang="es-EC" altLang="es-EC" dirty="0" smtClean="0">
                <a:latin typeface="Gill Sans MT" panose="020B0502020104020203" pitchFamily="34" charset="0"/>
              </a:rPr>
              <a:t>dichas áreas a través del turismo. </a:t>
            </a:r>
            <a:endParaRPr lang="es-EC" altLang="es-EC" dirty="0">
              <a:latin typeface="Gill Sans MT" panose="020B0502020104020203" pitchFamily="34" charset="0"/>
            </a:endParaRPr>
          </a:p>
        </p:txBody>
      </p:sp>
    </p:spTree>
    <p:extLst>
      <p:ext uri="{BB962C8B-B14F-4D97-AF65-F5344CB8AC3E}">
        <p14:creationId xmlns:p14="http://schemas.microsoft.com/office/powerpoint/2010/main" val="7135974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3" name="Rectángulo 2"/>
          <p:cNvSpPr/>
          <p:nvPr/>
        </p:nvSpPr>
        <p:spPr>
          <a:xfrm>
            <a:off x="4144284" y="2015994"/>
            <a:ext cx="4515217" cy="4524315"/>
          </a:xfrm>
          <a:prstGeom prst="rect">
            <a:avLst/>
          </a:prstGeom>
        </p:spPr>
        <p:txBody>
          <a:bodyPr wrap="square">
            <a:spAutoFit/>
          </a:bodyPr>
          <a:lstStyle/>
          <a:p>
            <a:pPr marL="285750" lvl="0" indent="-285750" algn="just">
              <a:buFont typeface="Arial" panose="020B0604020202020204" pitchFamily="34" charset="0"/>
              <a:buChar char="•"/>
            </a:pPr>
            <a:r>
              <a:rPr lang="es-EC" altLang="es-EC" dirty="0" smtClean="0"/>
              <a:t>Convenio con el Instituto Geofísico de la Escuela Politécnica Nacional por una valor de </a:t>
            </a:r>
            <a:r>
              <a:rPr lang="es-EC" dirty="0"/>
              <a:t> </a:t>
            </a:r>
            <a:r>
              <a:rPr lang="es-EC" dirty="0" smtClean="0"/>
              <a:t>USD </a:t>
            </a:r>
            <a:r>
              <a:rPr lang="es-MX" dirty="0" smtClean="0"/>
              <a:t>25.759,16 para la elaboración y demarcación de los geo sitios. </a:t>
            </a:r>
          </a:p>
          <a:p>
            <a:pPr lvl="0" algn="just"/>
            <a:endParaRPr lang="es-MX" dirty="0" smtClean="0"/>
          </a:p>
          <a:p>
            <a:pPr marL="285750" lvl="0" indent="-285750" algn="just">
              <a:buFont typeface="Arial" panose="020B0604020202020204" pitchFamily="34" charset="0"/>
              <a:buChar char="•"/>
            </a:pPr>
            <a:r>
              <a:rPr lang="es-MX" dirty="0" smtClean="0"/>
              <a:t>Contratación de la consultoría para la elaboración del Dossier que fue entregado a la UNESCO en Paris. Por un valor de USD 40.000.</a:t>
            </a:r>
          </a:p>
          <a:p>
            <a:pPr marL="285750" lvl="0" indent="-285750" algn="just">
              <a:buFont typeface="Arial" panose="020B0604020202020204" pitchFamily="34" charset="0"/>
              <a:buChar char="•"/>
            </a:pPr>
            <a:endParaRPr lang="es-MX" dirty="0" smtClean="0"/>
          </a:p>
          <a:p>
            <a:pPr marL="285750" lvl="0" indent="-285750" algn="just">
              <a:buFont typeface="Arial" panose="020B0604020202020204" pitchFamily="34" charset="0"/>
              <a:buChar char="•"/>
            </a:pPr>
            <a:r>
              <a:rPr lang="es-MX" dirty="0" smtClean="0"/>
              <a:t>La contribución de Hidroagoyán constituye un impulso directo al desarrollo socio económico de los ciudadanos de los cinco cantones intervinientes en el proyecto. </a:t>
            </a:r>
            <a:endParaRPr lang="es-MX" dirty="0"/>
          </a:p>
          <a:p>
            <a:pPr marL="285750" lvl="0" indent="-285750" algn="just">
              <a:buFont typeface="Arial" panose="020B0604020202020204" pitchFamily="34" charset="0"/>
              <a:buChar char="•"/>
            </a:pPr>
            <a:endParaRPr lang="es-EC" dirty="0"/>
          </a:p>
          <a:p>
            <a:endParaRPr lang="es-EC" altLang="es-EC" dirty="0">
              <a:latin typeface="Gill Sans MT" panose="020B0502020104020203" pitchFamily="34" charset="0"/>
            </a:endParaRPr>
          </a:p>
        </p:txBody>
      </p:sp>
      <p:pic>
        <p:nvPicPr>
          <p:cNvPr id="9" name="Picture 4" descr="C:\Users\fernanda\Desktop\Rendición de cuentas 2014\informacion por departamentos\imagenes de Baños\FOTOS_marketing\aj_0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78" y="2015994"/>
            <a:ext cx="3491783" cy="36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3732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6" name="CuadroTexto 5"/>
          <p:cNvSpPr txBox="1"/>
          <p:nvPr/>
        </p:nvSpPr>
        <p:spPr>
          <a:xfrm>
            <a:off x="699471" y="1338350"/>
            <a:ext cx="7772692" cy="707886"/>
          </a:xfrm>
          <a:prstGeom prst="rect">
            <a:avLst/>
          </a:prstGeom>
          <a:noFill/>
        </p:spPr>
        <p:txBody>
          <a:bodyPr wrap="square" rtlCol="0">
            <a:spAutoFit/>
          </a:bodyPr>
          <a:lstStyle/>
          <a:p>
            <a:pPr algn="ctr"/>
            <a:r>
              <a:rPr lang="es-EC" sz="2000" dirty="0" smtClean="0">
                <a:solidFill>
                  <a:srgbClr val="3FAABF"/>
                </a:solidFill>
                <a:latin typeface="Trebuchet MS" panose="020B0603020202020204" pitchFamily="34" charset="0"/>
              </a:rPr>
              <a:t>CONTRATO DE COMODATO ENTRE EL MINISTERIO DEL AMBIENTE Y CELEC EP. HIDROAGOYÁN </a:t>
            </a:r>
            <a:endParaRPr lang="es-EC" sz="2000" dirty="0">
              <a:solidFill>
                <a:srgbClr val="3FAABF"/>
              </a:solidFill>
              <a:latin typeface="Trebuchet MS" panose="020B0603020202020204" pitchFamily="34" charset="0"/>
            </a:endParaRPr>
          </a:p>
        </p:txBody>
      </p:sp>
      <p:sp>
        <p:nvSpPr>
          <p:cNvPr id="24" name="CuadroTexto 23"/>
          <p:cNvSpPr txBox="1"/>
          <p:nvPr/>
        </p:nvSpPr>
        <p:spPr>
          <a:xfrm>
            <a:off x="395785" y="2688610"/>
            <a:ext cx="8380064" cy="3416320"/>
          </a:xfrm>
          <a:prstGeom prst="rect">
            <a:avLst/>
          </a:prstGeom>
          <a:noFill/>
        </p:spPr>
        <p:txBody>
          <a:bodyPr wrap="square" rtlCol="0">
            <a:spAutoFit/>
          </a:bodyPr>
          <a:lstStyle/>
          <a:p>
            <a:pPr algn="just"/>
            <a:r>
              <a:rPr lang="es-EC" dirty="0"/>
              <a:t>Cooperación </a:t>
            </a:r>
            <a:r>
              <a:rPr lang="es-EC" dirty="0" smtClean="0"/>
              <a:t>interinstitucional, </a:t>
            </a:r>
            <a:r>
              <a:rPr lang="es-EC" dirty="0"/>
              <a:t>para el incremento </a:t>
            </a:r>
            <a:r>
              <a:rPr lang="es-EC" dirty="0" smtClean="0"/>
              <a:t>de </a:t>
            </a:r>
            <a:r>
              <a:rPr lang="es-EC" dirty="0"/>
              <a:t>control </a:t>
            </a:r>
            <a:r>
              <a:rPr lang="es-EC" dirty="0" smtClean="0"/>
              <a:t>de </a:t>
            </a:r>
            <a:r>
              <a:rPr lang="es-EC" dirty="0"/>
              <a:t>caza, pesca y tenencia ilegal de la vida </a:t>
            </a:r>
            <a:r>
              <a:rPr lang="es-EC" dirty="0" smtClean="0"/>
              <a:t>silvestre, contribuyendo a la regeneración social y ambiental de las zonas de influencia, con la conservación de flora y fauna.</a:t>
            </a:r>
          </a:p>
          <a:p>
            <a:pPr algn="just"/>
            <a:endParaRPr lang="es-EC" dirty="0"/>
          </a:p>
          <a:p>
            <a:pPr marL="285750" indent="-285750" algn="just">
              <a:buFont typeface="Arial" panose="020B0604020202020204" pitchFamily="34" charset="0"/>
              <a:buChar char="•"/>
            </a:pPr>
            <a:r>
              <a:rPr lang="es-EC" dirty="0"/>
              <a:t>Se entregó  una hectárea </a:t>
            </a:r>
            <a:r>
              <a:rPr lang="es-EC" dirty="0" smtClean="0"/>
              <a:t>de terreno dentro del perímetro de la central </a:t>
            </a:r>
            <a:r>
              <a:rPr lang="es-EC" dirty="0"/>
              <a:t>Pucará para la reproducción de plantas nativas de altura. </a:t>
            </a:r>
            <a:endParaRPr lang="es-EC" dirty="0" smtClean="0"/>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smtClean="0"/>
              <a:t>Cinco </a:t>
            </a:r>
            <a:r>
              <a:rPr lang="es-EC" dirty="0"/>
              <a:t>hectáreas </a:t>
            </a:r>
            <a:r>
              <a:rPr lang="es-EC" dirty="0" smtClean="0"/>
              <a:t>de terreno para </a:t>
            </a:r>
            <a:r>
              <a:rPr lang="es-EC" dirty="0"/>
              <a:t>la creación de un centro de rescate temporal para animales silvestres en Ventana cuatro, </a:t>
            </a:r>
            <a:r>
              <a:rPr lang="es-EC" dirty="0" smtClean="0"/>
              <a:t>perteneciente a Hidroagoyán, en la parroquia Rio </a:t>
            </a:r>
            <a:r>
              <a:rPr lang="es-EC" dirty="0"/>
              <a:t>Verde</a:t>
            </a:r>
            <a:r>
              <a:rPr lang="es-EC" dirty="0" smtClean="0"/>
              <a:t>.</a:t>
            </a:r>
          </a:p>
          <a:p>
            <a:pPr algn="just"/>
            <a:endParaRPr lang="es-EC" dirty="0"/>
          </a:p>
          <a:p>
            <a:pPr algn="ctr"/>
            <a:r>
              <a:rPr lang="es-EC" dirty="0" smtClean="0"/>
              <a:t>Cumpliendo con el compromiso de responsabilidad social y ambiental de Hidroagoyán.</a:t>
            </a:r>
            <a:endParaRPr lang="es-EC" dirty="0"/>
          </a:p>
        </p:txBody>
      </p:sp>
    </p:spTree>
    <p:extLst>
      <p:ext uri="{BB962C8B-B14F-4D97-AF65-F5344CB8AC3E}">
        <p14:creationId xmlns:p14="http://schemas.microsoft.com/office/powerpoint/2010/main" val="40021268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9" name="Imagen 8" descr="D:\CELEC\ESCRITORIO\INFOSEMANAL\INFOSEMANAL 34\firma.jpg"/>
          <p:cNvPicPr/>
          <p:nvPr/>
        </p:nvPicPr>
        <p:blipFill>
          <a:blip r:embed="rId4">
            <a:extLst>
              <a:ext uri="{28A0092B-C50C-407E-A947-70E740481C1C}">
                <a14:useLocalDpi xmlns:a14="http://schemas.microsoft.com/office/drawing/2010/main" val="0"/>
              </a:ext>
            </a:extLst>
          </a:blip>
          <a:srcRect/>
          <a:stretch>
            <a:fillRect/>
          </a:stretch>
        </p:blipFill>
        <p:spPr bwMode="auto">
          <a:xfrm>
            <a:off x="1033651" y="1152309"/>
            <a:ext cx="7217474" cy="5392157"/>
          </a:xfrm>
          <a:prstGeom prst="rect">
            <a:avLst/>
          </a:prstGeom>
          <a:noFill/>
          <a:ln>
            <a:noFill/>
          </a:ln>
        </p:spPr>
      </p:pic>
    </p:spTree>
    <p:extLst>
      <p:ext uri="{BB962C8B-B14F-4D97-AF65-F5344CB8AC3E}">
        <p14:creationId xmlns:p14="http://schemas.microsoft.com/office/powerpoint/2010/main" val="28948240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8" name="CuadroTexto 7"/>
          <p:cNvSpPr txBox="1"/>
          <p:nvPr/>
        </p:nvSpPr>
        <p:spPr>
          <a:xfrm>
            <a:off x="532263" y="1085363"/>
            <a:ext cx="8270882" cy="1015663"/>
          </a:xfrm>
          <a:prstGeom prst="rect">
            <a:avLst/>
          </a:prstGeom>
          <a:noFill/>
        </p:spPr>
        <p:txBody>
          <a:bodyPr wrap="square" rtlCol="0">
            <a:spAutoFit/>
          </a:bodyPr>
          <a:lstStyle/>
          <a:p>
            <a:pPr algn="ctr"/>
            <a:r>
              <a:rPr lang="es-EC" sz="2000" dirty="0" smtClean="0">
                <a:solidFill>
                  <a:srgbClr val="3FAABF"/>
                </a:solidFill>
                <a:latin typeface="Trebuchet MS" panose="020B0603020202020204" pitchFamily="34" charset="0"/>
              </a:rPr>
              <a:t>CONVENIO DE COOPERACIÓN ENTRE LA ESCUELA POLITÉCNICA NACIONAL Y LA UNIDAD DE NEGOCIO HIDROAGOYÁN DE LA CELEC EP. PARA MONITOREO SÍSMICO Y VOLCÁNICO.</a:t>
            </a:r>
            <a:endParaRPr lang="es-EC" sz="2000" dirty="0">
              <a:solidFill>
                <a:srgbClr val="3FAABF"/>
              </a:solidFill>
              <a:latin typeface="Trebuchet MS" panose="020B0603020202020204" pitchFamily="34" charset="0"/>
            </a:endParaRPr>
          </a:p>
        </p:txBody>
      </p:sp>
      <p:pic>
        <p:nvPicPr>
          <p:cNvPr id="2" name="Imagen 1"/>
          <p:cNvPicPr>
            <a:picLocks noChangeAspect="1"/>
          </p:cNvPicPr>
          <p:nvPr/>
        </p:nvPicPr>
        <p:blipFill>
          <a:blip r:embed="rId4"/>
          <a:stretch>
            <a:fillRect/>
          </a:stretch>
        </p:blipFill>
        <p:spPr>
          <a:xfrm>
            <a:off x="2383259" y="3442413"/>
            <a:ext cx="4689533" cy="3058391"/>
          </a:xfrm>
          <a:prstGeom prst="rect">
            <a:avLst/>
          </a:prstGeom>
        </p:spPr>
      </p:pic>
      <p:pic>
        <p:nvPicPr>
          <p:cNvPr id="4" name="Picture 2" descr="http://www.igepn.edu.ec/images/portal/logotipo/LOGO-INSTITUTO-GEOFISICO-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9275" y="2203160"/>
            <a:ext cx="28575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121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9" name="CuadroTexto 8"/>
          <p:cNvSpPr txBox="1"/>
          <p:nvPr/>
        </p:nvSpPr>
        <p:spPr>
          <a:xfrm>
            <a:off x="766383" y="1869974"/>
            <a:ext cx="7361913" cy="3447098"/>
          </a:xfrm>
          <a:prstGeom prst="rect">
            <a:avLst/>
          </a:prstGeom>
          <a:noFill/>
        </p:spPr>
        <p:txBody>
          <a:bodyPr wrap="square" rtlCol="0">
            <a:spAutoFit/>
          </a:bodyPr>
          <a:lstStyle/>
          <a:p>
            <a:pPr marL="285750" lvl="0" indent="-285750" algn="just">
              <a:buFont typeface="Arial" panose="020B0604020202020204" pitchFamily="34" charset="0"/>
              <a:buChar char="•"/>
            </a:pPr>
            <a:r>
              <a:rPr lang="es-EC" altLang="es-EC" sz="2000" dirty="0" smtClean="0"/>
              <a:t>El Convenio de cooperación </a:t>
            </a:r>
            <a:r>
              <a:rPr lang="es-EC" altLang="es-EC" sz="2000" dirty="0"/>
              <a:t>con el Instituto </a:t>
            </a:r>
            <a:r>
              <a:rPr lang="es-EC" altLang="es-EC" sz="2000" dirty="0" smtClean="0"/>
              <a:t>Geofísico </a:t>
            </a:r>
            <a:r>
              <a:rPr lang="es-EC" altLang="es-EC" sz="2000" dirty="0"/>
              <a:t>de la Escuela Politécnica Nacional </a:t>
            </a:r>
            <a:r>
              <a:rPr lang="es-EC" altLang="es-EC" sz="2000" dirty="0" smtClean="0"/>
              <a:t>asciende a un monto de </a:t>
            </a:r>
            <a:r>
              <a:rPr lang="es-EC" altLang="es-EC" sz="2000" dirty="0"/>
              <a:t>USD 31.200 anuales</a:t>
            </a:r>
            <a:r>
              <a:rPr lang="es-EC" altLang="es-EC" sz="2000" dirty="0" smtClean="0"/>
              <a:t>.</a:t>
            </a:r>
          </a:p>
          <a:p>
            <a:pPr marL="285750" lvl="0" indent="-285750" algn="just">
              <a:buFont typeface="Arial" panose="020B0604020202020204" pitchFamily="34" charset="0"/>
              <a:buChar char="•"/>
            </a:pPr>
            <a:endParaRPr lang="es-EC" sz="2000" dirty="0"/>
          </a:p>
          <a:p>
            <a:pPr marL="285750" lvl="0" indent="-285750" algn="just">
              <a:buFont typeface="Arial" panose="020B0604020202020204" pitchFamily="34" charset="0"/>
              <a:buChar char="•"/>
            </a:pPr>
            <a:r>
              <a:rPr lang="es-MX" sz="2000" dirty="0" smtClean="0"/>
              <a:t>El principal objetivo es proporcionar información regular y oportuna sobre el estado de actividad de los volcanes Tungurahua, Cotopaxi y de actividad de las fallas geológicas con influencia sobre las centrales hidroeléctricas Agoyán, San Francisco y Pucará.</a:t>
            </a:r>
          </a:p>
          <a:p>
            <a:pPr marL="285750" lvl="0" indent="-285750" algn="just">
              <a:buFont typeface="Arial" panose="020B0604020202020204" pitchFamily="34" charset="0"/>
              <a:buChar char="•"/>
            </a:pPr>
            <a:endParaRPr lang="es-MX" sz="2000" dirty="0"/>
          </a:p>
          <a:p>
            <a:pPr marL="285750" lvl="0" indent="-285750" algn="just">
              <a:buFont typeface="Arial" panose="020B0604020202020204" pitchFamily="34" charset="0"/>
              <a:buChar char="•"/>
            </a:pPr>
            <a:r>
              <a:rPr lang="es-MX" sz="2000" dirty="0" smtClean="0"/>
              <a:t>Este convenio permite detectar y alertar oportunamente sobre la actividad volcánica ocurrida desde el último período eruptivo.</a:t>
            </a:r>
            <a:endParaRPr lang="es-MX" sz="2000" dirty="0"/>
          </a:p>
          <a:p>
            <a:pPr marL="285750" indent="-285750" algn="just">
              <a:buFont typeface="Arial" panose="020B0604020202020204" pitchFamily="34" charset="0"/>
              <a:buChar char="•"/>
            </a:pPr>
            <a:endParaRPr lang="es-EC" dirty="0"/>
          </a:p>
        </p:txBody>
      </p:sp>
    </p:spTree>
    <p:extLst>
      <p:ext uri="{BB962C8B-B14F-4D97-AF65-F5344CB8AC3E}">
        <p14:creationId xmlns:p14="http://schemas.microsoft.com/office/powerpoint/2010/main" val="38318009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2" name="Imagen 1"/>
          <p:cNvPicPr>
            <a:picLocks noChangeAspect="1"/>
          </p:cNvPicPr>
          <p:nvPr/>
        </p:nvPicPr>
        <p:blipFill rotWithShape="1">
          <a:blip r:embed="rId4"/>
          <a:srcRect l="34266" t="10655" r="32483" b="5643"/>
          <a:stretch/>
        </p:blipFill>
        <p:spPr>
          <a:xfrm>
            <a:off x="2697870" y="982639"/>
            <a:ext cx="4003182" cy="5665551"/>
          </a:xfrm>
          <a:prstGeom prst="rect">
            <a:avLst/>
          </a:prstGeom>
        </p:spPr>
      </p:pic>
    </p:spTree>
    <p:extLst>
      <p:ext uri="{BB962C8B-B14F-4D97-AF65-F5344CB8AC3E}">
        <p14:creationId xmlns:p14="http://schemas.microsoft.com/office/powerpoint/2010/main" val="3210214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8 Tabla"/>
          <p:cNvGraphicFramePr>
            <a:graphicFrameLocks noGrp="1"/>
          </p:cNvGraphicFramePr>
          <p:nvPr>
            <p:extLst>
              <p:ext uri="{D42A27DB-BD31-4B8C-83A1-F6EECF244321}">
                <p14:modId xmlns:p14="http://schemas.microsoft.com/office/powerpoint/2010/main" val="1294659211"/>
              </p:ext>
            </p:extLst>
          </p:nvPr>
        </p:nvGraphicFramePr>
        <p:xfrm>
          <a:off x="672515" y="4855321"/>
          <a:ext cx="3323924" cy="1257300"/>
        </p:xfrm>
        <a:graphic>
          <a:graphicData uri="http://schemas.openxmlformats.org/drawingml/2006/table">
            <a:tbl>
              <a:tblPr>
                <a:tableStyleId>{5C22544A-7EE6-4342-B048-85BDC9FD1C3A}</a:tableStyleId>
              </a:tblPr>
              <a:tblGrid>
                <a:gridCol w="1017021"/>
                <a:gridCol w="2306903"/>
              </a:tblGrid>
              <a:tr h="209550">
                <a:tc>
                  <a:txBody>
                    <a:bodyPr/>
                    <a:lstStyle/>
                    <a:p>
                      <a:pPr algn="l" fontAlgn="ctr"/>
                      <a:r>
                        <a:rPr lang="es-EC" sz="1200" u="none" strike="noStrike" dirty="0">
                          <a:effectLst/>
                        </a:rPr>
                        <a:t>Provincia:</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Tungurahua</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Cantón:</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smtClean="0">
                          <a:effectLst/>
                        </a:rPr>
                        <a:t>Píllaro</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Parroquia:</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smtClean="0">
                          <a:effectLst/>
                        </a:rPr>
                        <a:t>San José de Poaló</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Dirección:</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smtClean="0">
                          <a:effectLst/>
                        </a:rPr>
                        <a:t>San José de Polaó, Pucará</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Página web:</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sng" strike="noStrike" dirty="0">
                          <a:effectLst/>
                          <a:hlinkClick r:id="rId5"/>
                        </a:rPr>
                        <a:t>www.celec.gob.ec/hidroagoyan</a:t>
                      </a:r>
                      <a:endParaRPr lang="es-EC" sz="1200" b="0" i="0" u="sng"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Teléfonos:</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032776005 - 032776066</a:t>
                      </a:r>
                      <a:endParaRPr lang="es-EC" sz="1200" b="0" i="0" u="none" strike="noStrike" dirty="0">
                        <a:solidFill>
                          <a:srgbClr val="000000"/>
                        </a:solidFill>
                        <a:effectLst/>
                        <a:latin typeface="Arial Narrow"/>
                      </a:endParaRPr>
                    </a:p>
                  </a:txBody>
                  <a:tcPr marL="9525" marR="9525" marT="9525" marB="0" anchor="ctr"/>
                </a:tc>
              </a:tr>
            </a:tbl>
          </a:graphicData>
        </a:graphic>
      </p:graphicFrame>
      <p:graphicFrame>
        <p:nvGraphicFramePr>
          <p:cNvPr id="17" name="10 Tabla"/>
          <p:cNvGraphicFramePr>
            <a:graphicFrameLocks noGrp="1"/>
          </p:cNvGraphicFramePr>
          <p:nvPr>
            <p:extLst>
              <p:ext uri="{D42A27DB-BD31-4B8C-83A1-F6EECF244321}">
                <p14:modId xmlns:p14="http://schemas.microsoft.com/office/powerpoint/2010/main" val="165246349"/>
              </p:ext>
            </p:extLst>
          </p:nvPr>
        </p:nvGraphicFramePr>
        <p:xfrm>
          <a:off x="4638235" y="1936157"/>
          <a:ext cx="3822700" cy="1257300"/>
        </p:xfrm>
        <a:graphic>
          <a:graphicData uri="http://schemas.openxmlformats.org/drawingml/2006/table">
            <a:tbl>
              <a:tblPr>
                <a:tableStyleId>{5C22544A-7EE6-4342-B048-85BDC9FD1C3A}</a:tableStyleId>
              </a:tblPr>
              <a:tblGrid>
                <a:gridCol w="1169632"/>
                <a:gridCol w="2653068"/>
              </a:tblGrid>
              <a:tr h="209550">
                <a:tc>
                  <a:txBody>
                    <a:bodyPr/>
                    <a:lstStyle/>
                    <a:p>
                      <a:pPr algn="l" fontAlgn="ctr"/>
                      <a:r>
                        <a:rPr lang="es-EC" sz="1200" u="none" strike="noStrike" dirty="0">
                          <a:effectLst/>
                        </a:rPr>
                        <a:t>Provincia:</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Tungurahua</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Cantón:</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Baños</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Parroquia:</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Río Negro</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Dirección:</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Caserío San Francisco</a:t>
                      </a:r>
                      <a:endParaRPr lang="es-EC" sz="1200" b="0" i="0" u="none"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Página web:</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sng" strike="noStrike" dirty="0">
                          <a:effectLst/>
                          <a:hlinkClick r:id="rId5"/>
                        </a:rPr>
                        <a:t>www.celec.gob.ec/hidroagoyan</a:t>
                      </a:r>
                      <a:endParaRPr lang="es-EC" sz="1200" b="0" i="0" u="sng" strike="noStrike" dirty="0">
                        <a:solidFill>
                          <a:srgbClr val="000000"/>
                        </a:solidFill>
                        <a:effectLst/>
                        <a:latin typeface="Arial Narrow"/>
                      </a:endParaRPr>
                    </a:p>
                  </a:txBody>
                  <a:tcPr marL="9525" marR="9525" marT="9525" marB="0" anchor="ctr"/>
                </a:tc>
              </a:tr>
              <a:tr h="209550">
                <a:tc>
                  <a:txBody>
                    <a:bodyPr/>
                    <a:lstStyle/>
                    <a:p>
                      <a:pPr algn="l" fontAlgn="ctr"/>
                      <a:r>
                        <a:rPr lang="es-EC" sz="1200" u="none" strike="noStrike" dirty="0">
                          <a:effectLst/>
                        </a:rPr>
                        <a:t>Teléfonos:</a:t>
                      </a:r>
                      <a:endParaRPr lang="es-EC" sz="1200" b="0" i="0" u="none" strike="noStrike" dirty="0">
                        <a:solidFill>
                          <a:srgbClr val="000000"/>
                        </a:solidFill>
                        <a:effectLst/>
                        <a:latin typeface="Arial Narrow"/>
                      </a:endParaRPr>
                    </a:p>
                  </a:txBody>
                  <a:tcPr marL="9525" marR="9525" marT="9525" marB="0" anchor="ctr"/>
                </a:tc>
                <a:tc>
                  <a:txBody>
                    <a:bodyPr/>
                    <a:lstStyle/>
                    <a:p>
                      <a:pPr algn="l" fontAlgn="ctr"/>
                      <a:r>
                        <a:rPr lang="es-EC" sz="1200" u="none" strike="noStrike" dirty="0">
                          <a:effectLst/>
                        </a:rPr>
                        <a:t>032741020 - 032776199</a:t>
                      </a:r>
                      <a:endParaRPr lang="es-EC" sz="1200" b="0" i="0" u="none" strike="noStrike" dirty="0">
                        <a:solidFill>
                          <a:srgbClr val="000000"/>
                        </a:solidFill>
                        <a:effectLst/>
                        <a:latin typeface="Arial Narrow"/>
                      </a:endParaRPr>
                    </a:p>
                  </a:txBody>
                  <a:tcPr marL="9525" marR="9525" marT="9525" marB="0" anchor="ctr"/>
                </a:tc>
              </a:tr>
            </a:tbl>
          </a:graphicData>
        </a:graphic>
      </p:graphicFrame>
      <p:sp>
        <p:nvSpPr>
          <p:cNvPr id="18" name="1 Título"/>
          <p:cNvSpPr>
            <a:spLocks noGrp="1"/>
          </p:cNvSpPr>
          <p:nvPr>
            <p:ph type="title"/>
          </p:nvPr>
        </p:nvSpPr>
        <p:spPr>
          <a:xfrm>
            <a:off x="3708407" y="932609"/>
            <a:ext cx="5256584" cy="1143000"/>
          </a:xfrm>
        </p:spPr>
        <p:txBody>
          <a:bodyPr>
            <a:noAutofit/>
          </a:bodyPr>
          <a:lstStyle/>
          <a:p>
            <a:pPr algn="ctr"/>
            <a:r>
              <a:rPr lang="es-EC" sz="3200" b="1" dirty="0">
                <a:solidFill>
                  <a:srgbClr val="3FAABF"/>
                </a:solidFill>
              </a:rPr>
              <a:t>Central San Francisco 212 MW</a:t>
            </a:r>
          </a:p>
        </p:txBody>
      </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551" y="3664349"/>
            <a:ext cx="3240831" cy="239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156" y="1720133"/>
            <a:ext cx="3138550" cy="23539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6 Marcador de texto"/>
          <p:cNvSpPr txBox="1">
            <a:spLocks/>
          </p:cNvSpPr>
          <p:nvPr/>
        </p:nvSpPr>
        <p:spPr>
          <a:xfrm>
            <a:off x="252023" y="4090392"/>
            <a:ext cx="3999328" cy="6397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buNone/>
            </a:pPr>
            <a:r>
              <a:rPr lang="es-EC" b="1" dirty="0">
                <a:solidFill>
                  <a:srgbClr val="3FAABF"/>
                </a:solidFill>
                <a:latin typeface="+mj-lt"/>
                <a:ea typeface="+mj-ea"/>
                <a:cs typeface="+mj-cs"/>
              </a:rPr>
              <a:t>Central Pucará 73 MW</a:t>
            </a:r>
          </a:p>
        </p:txBody>
      </p:sp>
      <p:sp>
        <p:nvSpPr>
          <p:cNvPr id="22" name="CuadroTexto 21"/>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Tree>
    <p:extLst>
      <p:ext uri="{BB962C8B-B14F-4D97-AF65-F5344CB8AC3E}">
        <p14:creationId xmlns:p14="http://schemas.microsoft.com/office/powerpoint/2010/main" val="22393782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3" name="Imagen 2"/>
          <p:cNvPicPr>
            <a:picLocks noChangeAspect="1"/>
          </p:cNvPicPr>
          <p:nvPr/>
        </p:nvPicPr>
        <p:blipFill>
          <a:blip r:embed="rId4"/>
          <a:stretch>
            <a:fillRect/>
          </a:stretch>
        </p:blipFill>
        <p:spPr>
          <a:xfrm>
            <a:off x="292967" y="1935607"/>
            <a:ext cx="4210795" cy="2339330"/>
          </a:xfrm>
          <a:prstGeom prst="rect">
            <a:avLst/>
          </a:prstGeom>
        </p:spPr>
      </p:pic>
      <p:sp>
        <p:nvSpPr>
          <p:cNvPr id="9" name="CuadroTexto 8"/>
          <p:cNvSpPr txBox="1"/>
          <p:nvPr/>
        </p:nvSpPr>
        <p:spPr>
          <a:xfrm>
            <a:off x="1241024" y="4757058"/>
            <a:ext cx="6974006" cy="400110"/>
          </a:xfrm>
          <a:prstGeom prst="rect">
            <a:avLst/>
          </a:prstGeom>
          <a:noFill/>
        </p:spPr>
        <p:txBody>
          <a:bodyPr wrap="square" rtlCol="0">
            <a:spAutoFit/>
          </a:bodyPr>
          <a:lstStyle/>
          <a:p>
            <a:pPr algn="ctr"/>
            <a:r>
              <a:rPr lang="es-EC" sz="2000" dirty="0" smtClean="0"/>
              <a:t>Firma del Convenio entre el IG-EPN y CELEC EP. Hidroagoyán</a:t>
            </a:r>
            <a:endParaRPr lang="es-EC" sz="2000" dirty="0"/>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6082" y="1935607"/>
            <a:ext cx="4155028" cy="2336143"/>
          </a:xfrm>
          <a:prstGeom prst="rect">
            <a:avLst/>
          </a:prstGeom>
        </p:spPr>
      </p:pic>
    </p:spTree>
    <p:extLst>
      <p:ext uri="{BB962C8B-B14F-4D97-AF65-F5344CB8AC3E}">
        <p14:creationId xmlns:p14="http://schemas.microsoft.com/office/powerpoint/2010/main" val="10491235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7" name="Rectángulo 6"/>
          <p:cNvSpPr/>
          <p:nvPr/>
        </p:nvSpPr>
        <p:spPr>
          <a:xfrm>
            <a:off x="4336665" y="2815700"/>
            <a:ext cx="4106588" cy="2784737"/>
          </a:xfrm>
          <a:prstGeom prst="rect">
            <a:avLst/>
          </a:prstGeom>
        </p:spPr>
        <p:txBody>
          <a:bodyPr wrap="square">
            <a:spAutoFit/>
          </a:bodyPr>
          <a:lstStyle/>
          <a:p>
            <a:pPr algn="just">
              <a:lnSpc>
                <a:spcPct val="107000"/>
              </a:lnSpc>
              <a:spcAft>
                <a:spcPts val="800"/>
              </a:spcAft>
            </a:pPr>
            <a:r>
              <a:rPr lang="es-EC" dirty="0" smtClean="0"/>
              <a:t>Construcción </a:t>
            </a:r>
            <a:r>
              <a:rPr lang="es-EC" dirty="0"/>
              <a:t>de red eléctrica y alumbrado público en los sectores de ingreso a la Parroquia San José de </a:t>
            </a:r>
            <a:r>
              <a:rPr lang="es-EC" dirty="0" err="1"/>
              <a:t>Poaló</a:t>
            </a:r>
            <a:r>
              <a:rPr lang="es-EC" dirty="0"/>
              <a:t>, el Estadio, vía de ingreso a la Central Pucará</a:t>
            </a:r>
          </a:p>
          <a:p>
            <a:pPr algn="just"/>
            <a:r>
              <a:rPr lang="es-EC" dirty="0"/>
              <a:t> </a:t>
            </a:r>
          </a:p>
          <a:p>
            <a:pPr algn="just"/>
            <a:r>
              <a:rPr lang="es-EC" dirty="0"/>
              <a:t>Costo del proyecto: USD 140,042.58; contribución de CELEC </a:t>
            </a:r>
            <a:r>
              <a:rPr lang="es-EC" dirty="0" smtClean="0"/>
              <a:t>EP. Hidroagoyán </a:t>
            </a:r>
            <a:r>
              <a:rPr lang="es-EC" dirty="0"/>
              <a:t>112,034.06 (80%) EEASA 20</a:t>
            </a:r>
            <a:r>
              <a:rPr lang="es-EC" dirty="0" smtClean="0"/>
              <a:t>%.</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p:cNvSpPr txBox="1"/>
          <p:nvPr/>
        </p:nvSpPr>
        <p:spPr>
          <a:xfrm>
            <a:off x="1012800" y="1147788"/>
            <a:ext cx="7430453" cy="1015663"/>
          </a:xfrm>
          <a:prstGeom prst="rect">
            <a:avLst/>
          </a:prstGeom>
          <a:noFill/>
        </p:spPr>
        <p:txBody>
          <a:bodyPr wrap="square" rtlCol="0">
            <a:spAutoFit/>
          </a:bodyPr>
          <a:lstStyle/>
          <a:p>
            <a:pPr algn="ctr"/>
            <a:r>
              <a:rPr lang="es-EC" sz="2000" dirty="0">
                <a:solidFill>
                  <a:srgbClr val="3FAABF"/>
                </a:solidFill>
                <a:latin typeface="Trebuchet MS" panose="020B0603020202020204" pitchFamily="34" charset="0"/>
              </a:rPr>
              <a:t>CONVENIO DE </a:t>
            </a:r>
            <a:r>
              <a:rPr lang="es-EC" sz="2000" dirty="0" smtClean="0">
                <a:solidFill>
                  <a:srgbClr val="3FAABF"/>
                </a:solidFill>
                <a:latin typeface="Trebuchet MS" panose="020B0603020202020204" pitchFamily="34" charset="0"/>
              </a:rPr>
              <a:t>COOPERACIÓN </a:t>
            </a:r>
            <a:r>
              <a:rPr lang="es-EC" sz="2000" dirty="0">
                <a:solidFill>
                  <a:srgbClr val="3FAABF"/>
                </a:solidFill>
                <a:latin typeface="Trebuchet MS" panose="020B0603020202020204" pitchFamily="34" charset="0"/>
              </a:rPr>
              <a:t>INTERINSTITUCIONAL CELEC </a:t>
            </a:r>
            <a:r>
              <a:rPr lang="es-EC" sz="2000" dirty="0" smtClean="0">
                <a:solidFill>
                  <a:srgbClr val="3FAABF"/>
                </a:solidFill>
                <a:latin typeface="Trebuchet MS" panose="020B0603020202020204" pitchFamily="34" charset="0"/>
              </a:rPr>
              <a:t>EP. HIDROAGOYÁN </a:t>
            </a:r>
            <a:r>
              <a:rPr lang="es-EC" sz="2000" dirty="0">
                <a:solidFill>
                  <a:srgbClr val="3FAABF"/>
                </a:solidFill>
                <a:latin typeface="Trebuchet MS" panose="020B0603020202020204" pitchFamily="34" charset="0"/>
              </a:rPr>
              <a:t>Y </a:t>
            </a:r>
            <a:r>
              <a:rPr lang="es-EC" sz="2000" dirty="0" smtClean="0">
                <a:solidFill>
                  <a:srgbClr val="3FAABF"/>
                </a:solidFill>
                <a:latin typeface="Trebuchet MS" panose="020B0603020202020204" pitchFamily="34" charset="0"/>
              </a:rPr>
              <a:t>EMPRES ELÉCTRICA AMBATO PARA </a:t>
            </a:r>
            <a:r>
              <a:rPr lang="es-EC" sz="2000" dirty="0">
                <a:solidFill>
                  <a:srgbClr val="3FAABF"/>
                </a:solidFill>
                <a:latin typeface="Trebuchet MS" panose="020B0603020202020204" pitchFamily="34" charset="0"/>
              </a:rPr>
              <a:t>ALUMBRADO EN SAN </a:t>
            </a:r>
            <a:r>
              <a:rPr lang="es-EC" sz="2000" dirty="0" smtClean="0">
                <a:solidFill>
                  <a:srgbClr val="3FAABF"/>
                </a:solidFill>
                <a:latin typeface="Trebuchet MS" panose="020B0603020202020204" pitchFamily="34" charset="0"/>
              </a:rPr>
              <a:t>JOSÉ </a:t>
            </a:r>
            <a:r>
              <a:rPr lang="es-EC" sz="2000" dirty="0">
                <a:solidFill>
                  <a:srgbClr val="3FAABF"/>
                </a:solidFill>
                <a:latin typeface="Trebuchet MS" panose="020B0603020202020204" pitchFamily="34" charset="0"/>
              </a:rPr>
              <a:t>DE </a:t>
            </a:r>
            <a:r>
              <a:rPr lang="es-EC" sz="2000" dirty="0" smtClean="0">
                <a:solidFill>
                  <a:srgbClr val="3FAABF"/>
                </a:solidFill>
                <a:latin typeface="Trebuchet MS" panose="020B0603020202020204" pitchFamily="34" charset="0"/>
              </a:rPr>
              <a:t>POALÓ.</a:t>
            </a:r>
            <a:endParaRPr lang="es-EC" sz="2000" dirty="0">
              <a:solidFill>
                <a:srgbClr val="3FAABF"/>
              </a:solidFill>
              <a:latin typeface="Trebuchet MS" panose="020B0603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87" y="2452120"/>
            <a:ext cx="3049422" cy="4065896"/>
          </a:xfrm>
          <a:prstGeom prst="rect">
            <a:avLst/>
          </a:prstGeom>
        </p:spPr>
      </p:pic>
    </p:spTree>
    <p:extLst>
      <p:ext uri="{BB962C8B-B14F-4D97-AF65-F5344CB8AC3E}">
        <p14:creationId xmlns:p14="http://schemas.microsoft.com/office/powerpoint/2010/main" val="29184515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2" name="Rectángulo 1"/>
          <p:cNvSpPr/>
          <p:nvPr/>
        </p:nvSpPr>
        <p:spPr>
          <a:xfrm>
            <a:off x="4429756" y="2098875"/>
            <a:ext cx="4222926" cy="3970318"/>
          </a:xfrm>
          <a:prstGeom prst="rect">
            <a:avLst/>
          </a:prstGeom>
        </p:spPr>
        <p:txBody>
          <a:bodyPr wrap="square">
            <a:spAutoFit/>
          </a:bodyPr>
          <a:lstStyle/>
          <a:p>
            <a:pPr algn="just"/>
            <a:r>
              <a:rPr lang="es-ES" dirty="0" smtClean="0"/>
              <a:t>Las </a:t>
            </a:r>
            <a:r>
              <a:rPr lang="es-ES" dirty="0"/>
              <a:t>centrales hidroeléctricas Agoyán, Pucará y San Francisco, son frecuentemente visitadas por estudiantes, grupos empresariales, técnicos y turistas de todo el país; se reciben aproximadamente </a:t>
            </a:r>
            <a:r>
              <a:rPr lang="es-ES" dirty="0" smtClean="0"/>
              <a:t>400 </a:t>
            </a:r>
            <a:r>
              <a:rPr lang="es-ES" dirty="0"/>
              <a:t>personas al mes.</a:t>
            </a:r>
          </a:p>
          <a:p>
            <a:pPr algn="just"/>
            <a:endParaRPr lang="es-ES" dirty="0"/>
          </a:p>
          <a:p>
            <a:pPr algn="just"/>
            <a:r>
              <a:rPr lang="es-ES" dirty="0"/>
              <a:t>Sin lugar a dudas se debe reconocer que estos proyectos y centrales hidroeléctricas </a:t>
            </a:r>
            <a:r>
              <a:rPr lang="es-ES" dirty="0" smtClean="0"/>
              <a:t>se relacionan directamente con </a:t>
            </a:r>
            <a:r>
              <a:rPr lang="es-ES" dirty="0"/>
              <a:t>el desarrollo económico y </a:t>
            </a:r>
            <a:r>
              <a:rPr lang="es-ES" dirty="0" smtClean="0"/>
              <a:t>social de la zona, </a:t>
            </a:r>
            <a:r>
              <a:rPr lang="es-ES" dirty="0"/>
              <a:t>ya que activan el turismo, el consumo y muchas actividades </a:t>
            </a:r>
            <a:r>
              <a:rPr lang="es-ES" dirty="0" smtClean="0"/>
              <a:t>productivas </a:t>
            </a:r>
            <a:r>
              <a:rPr lang="es-ES" dirty="0"/>
              <a:t>que benefician al sector donde se </a:t>
            </a:r>
            <a:r>
              <a:rPr lang="es-ES" dirty="0" smtClean="0"/>
              <a:t>ubican.</a:t>
            </a:r>
            <a:endParaRPr lang="es-ES" dirty="0"/>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343" y="1839566"/>
            <a:ext cx="3059561" cy="2294671"/>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343" y="4244484"/>
            <a:ext cx="3059561" cy="2294672"/>
          </a:xfrm>
          <a:prstGeom prst="rect">
            <a:avLst/>
          </a:prstGeom>
        </p:spPr>
      </p:pic>
      <p:sp>
        <p:nvSpPr>
          <p:cNvPr id="14" name="CuadroTexto 13"/>
          <p:cNvSpPr txBox="1"/>
          <p:nvPr/>
        </p:nvSpPr>
        <p:spPr>
          <a:xfrm>
            <a:off x="1581333" y="1042153"/>
            <a:ext cx="6293387" cy="400110"/>
          </a:xfrm>
          <a:prstGeom prst="rect">
            <a:avLst/>
          </a:prstGeom>
          <a:noFill/>
        </p:spPr>
        <p:txBody>
          <a:bodyPr wrap="square" rtlCol="0">
            <a:spAutoFit/>
          </a:bodyPr>
          <a:lstStyle/>
          <a:p>
            <a:pPr algn="ctr"/>
            <a:r>
              <a:rPr lang="es-EC" sz="2000" dirty="0" smtClean="0">
                <a:solidFill>
                  <a:srgbClr val="3FAABF"/>
                </a:solidFill>
                <a:latin typeface="Trebuchet MS" panose="020B0603020202020204" pitchFamily="34" charset="0"/>
              </a:rPr>
              <a:t>VISITAS TÉCNICAS A CENTRALES HIDROELÉCTRICAS</a:t>
            </a:r>
            <a:endParaRPr lang="es-EC" sz="2000" dirty="0">
              <a:solidFill>
                <a:srgbClr val="3FAABF"/>
              </a:solidFill>
              <a:latin typeface="Trebuchet MS" panose="020B0603020202020204" pitchFamily="34" charset="0"/>
            </a:endParaRPr>
          </a:p>
        </p:txBody>
      </p:sp>
    </p:spTree>
    <p:extLst>
      <p:ext uri="{BB962C8B-B14F-4D97-AF65-F5344CB8AC3E}">
        <p14:creationId xmlns:p14="http://schemas.microsoft.com/office/powerpoint/2010/main" val="6563476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502" y="4064074"/>
            <a:ext cx="3398293" cy="2548720"/>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732" y="1120273"/>
            <a:ext cx="3651832" cy="2738874"/>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8618" y="1090455"/>
            <a:ext cx="3691589" cy="2768692"/>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6840" y="3977768"/>
            <a:ext cx="3513367" cy="2635026"/>
          </a:xfrm>
          <a:prstGeom prst="rect">
            <a:avLst/>
          </a:prstGeom>
        </p:spPr>
      </p:pic>
    </p:spTree>
    <p:extLst>
      <p:ext uri="{BB962C8B-B14F-4D97-AF65-F5344CB8AC3E}">
        <p14:creationId xmlns:p14="http://schemas.microsoft.com/office/powerpoint/2010/main" val="2279507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 Título"/>
          <p:cNvSpPr>
            <a:spLocks noGrp="1"/>
          </p:cNvSpPr>
          <p:nvPr>
            <p:ph type="title"/>
          </p:nvPr>
        </p:nvSpPr>
        <p:spPr>
          <a:xfrm>
            <a:off x="760140" y="2946970"/>
            <a:ext cx="7602464" cy="1143000"/>
          </a:xfrm>
        </p:spPr>
        <p:txBody>
          <a:bodyPr>
            <a:normAutofit/>
          </a:bodyPr>
          <a:lstStyle/>
          <a:p>
            <a:pPr algn="ctr"/>
            <a:r>
              <a:rPr lang="es-EC" sz="3200" b="1" dirty="0">
                <a:solidFill>
                  <a:srgbClr val="3FAABF"/>
                </a:solidFill>
              </a:rPr>
              <a:t>PLANES PARA LA MEJORA DE LA CALIDAD DE SERVICIO</a:t>
            </a:r>
          </a:p>
        </p:txBody>
      </p:sp>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6" name="CuadroTexto 5"/>
          <p:cNvSpPr txBox="1"/>
          <p:nvPr/>
        </p:nvSpPr>
        <p:spPr>
          <a:xfrm>
            <a:off x="0" y="6488668"/>
            <a:ext cx="3029803" cy="369332"/>
          </a:xfrm>
          <a:prstGeom prst="rect">
            <a:avLst/>
          </a:prstGeom>
          <a:noFill/>
        </p:spPr>
        <p:txBody>
          <a:bodyPr wrap="square" rtlCol="0">
            <a:spAutoFit/>
          </a:bodyPr>
          <a:lstStyle/>
          <a:p>
            <a:r>
              <a:rPr lang="es-EC" b="1" i="1" dirty="0" smtClean="0">
                <a:solidFill>
                  <a:schemeClr val="accent1">
                    <a:lumMod val="50000"/>
                  </a:schemeClr>
                </a:solidFill>
                <a:latin typeface="Helvetica Neue" panose="02000503000000020004" pitchFamily="2"/>
              </a:rPr>
              <a:t>Energía para el desarrollo</a:t>
            </a:r>
            <a:endParaRPr lang="es-EC" b="1" i="1" dirty="0">
              <a:solidFill>
                <a:schemeClr val="accent1">
                  <a:lumMod val="50000"/>
                </a:schemeClr>
              </a:solidFill>
              <a:latin typeface="Helvetica Neue" panose="02000503000000020004" pitchFamily="2"/>
            </a:endParaRPr>
          </a:p>
        </p:txBody>
      </p:sp>
    </p:spTree>
    <p:extLst>
      <p:ext uri="{BB962C8B-B14F-4D97-AF65-F5344CB8AC3E}">
        <p14:creationId xmlns:p14="http://schemas.microsoft.com/office/powerpoint/2010/main" val="11740250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7 Título"/>
          <p:cNvSpPr>
            <a:spLocks noGrp="1"/>
          </p:cNvSpPr>
          <p:nvPr>
            <p:ph type="title"/>
          </p:nvPr>
        </p:nvSpPr>
        <p:spPr>
          <a:xfrm>
            <a:off x="1206735" y="888041"/>
            <a:ext cx="7042583" cy="849381"/>
          </a:xfrm>
        </p:spPr>
        <p:txBody>
          <a:bodyPr>
            <a:noAutofit/>
          </a:bodyPr>
          <a:lstStyle/>
          <a:p>
            <a:pPr algn="ctr"/>
            <a:r>
              <a:rPr lang="es-EC" sz="2000" b="1" dirty="0">
                <a:solidFill>
                  <a:srgbClr val="3FAABF"/>
                </a:solidFill>
              </a:rPr>
              <a:t>CENTRO DE INVESTIGACIÓN Y RECUPERACIÓN DE TURBINAS Y PARTES INDUSTRIALES </a:t>
            </a:r>
          </a:p>
        </p:txBody>
      </p:sp>
      <p:sp>
        <p:nvSpPr>
          <p:cNvPr id="7" name="1 Marcador de contenido"/>
          <p:cNvSpPr>
            <a:spLocks noGrp="1"/>
          </p:cNvSpPr>
          <p:nvPr>
            <p:ph idx="1"/>
          </p:nvPr>
        </p:nvSpPr>
        <p:spPr>
          <a:xfrm>
            <a:off x="252023" y="1836521"/>
            <a:ext cx="6250965" cy="2376264"/>
          </a:xfrm>
        </p:spPr>
        <p:txBody>
          <a:bodyPr>
            <a:noAutofit/>
          </a:bodyPr>
          <a:lstStyle/>
          <a:p>
            <a:pPr marL="0" indent="0" algn="just">
              <a:buNone/>
            </a:pPr>
            <a:r>
              <a:rPr lang="es-EC" sz="1600" dirty="0" smtClean="0"/>
              <a:t>Esta ubicado </a:t>
            </a:r>
            <a:r>
              <a:rPr lang="es-EC" sz="1600" dirty="0"/>
              <a:t>en  Km 5 ½ Vía Baños-Puyo, </a:t>
            </a:r>
            <a:r>
              <a:rPr lang="es-EC" sz="1600" dirty="0" smtClean="0"/>
              <a:t>aportará </a:t>
            </a:r>
            <a:r>
              <a:rPr lang="es-EC" sz="1600" dirty="0"/>
              <a:t>en el cambio de la matriz energética </a:t>
            </a:r>
            <a:r>
              <a:rPr lang="es-EC" sz="1600" dirty="0" smtClean="0"/>
              <a:t>con el </a:t>
            </a:r>
            <a:r>
              <a:rPr lang="es-EC" sz="1600" dirty="0"/>
              <a:t>servicio que se prestará a las centrales hidroeléctricas en el </a:t>
            </a:r>
            <a:r>
              <a:rPr lang="es-EC" sz="1600" dirty="0" smtClean="0"/>
              <a:t>Ecuador.</a:t>
            </a:r>
          </a:p>
          <a:p>
            <a:pPr marL="0" indent="0" algn="just">
              <a:buNone/>
            </a:pPr>
            <a:endParaRPr lang="es-EC" sz="1600" dirty="0" smtClean="0"/>
          </a:p>
          <a:p>
            <a:pPr algn="just"/>
            <a:r>
              <a:rPr lang="es-EC" sz="1600" dirty="0" smtClean="0"/>
              <a:t>Dará aporte </a:t>
            </a:r>
            <a:r>
              <a:rPr lang="es-EC" sz="1600" dirty="0"/>
              <a:t>técnico y tecnológico en los proceso de </a:t>
            </a:r>
            <a:r>
              <a:rPr lang="es-EC" sz="1600" dirty="0" smtClean="0"/>
              <a:t>recuperación.</a:t>
            </a:r>
          </a:p>
          <a:p>
            <a:pPr algn="just"/>
            <a:r>
              <a:rPr lang="es-EC" sz="1600" dirty="0"/>
              <a:t>Ser autosuficientes en la reparación de grandes piezas mecánicas.</a:t>
            </a:r>
          </a:p>
          <a:p>
            <a:pPr algn="just"/>
            <a:r>
              <a:rPr lang="es-EC" sz="1600" dirty="0"/>
              <a:t>Disponibilidad de repuestos sujetos a desgaste.</a:t>
            </a:r>
          </a:p>
          <a:p>
            <a:pPr algn="just"/>
            <a:r>
              <a:rPr lang="es-EC" sz="1600" dirty="0"/>
              <a:t>Elevar la capacidad técnica del personal propio de CELEC EP.</a:t>
            </a:r>
          </a:p>
          <a:p>
            <a:pPr algn="just"/>
            <a:r>
              <a:rPr lang="es-EC" sz="1600" dirty="0"/>
              <a:t>Menor costo de reparación y fabricación de repuestos mecánicos.</a:t>
            </a:r>
          </a:p>
          <a:p>
            <a:pPr marL="0" indent="0" algn="just">
              <a:buNone/>
            </a:pPr>
            <a:endParaRPr lang="es-EC" sz="1600" dirty="0" smtClean="0"/>
          </a:p>
        </p:txBody>
      </p:sp>
      <p:sp>
        <p:nvSpPr>
          <p:cNvPr id="8" name="10 CuadroTexto"/>
          <p:cNvSpPr txBox="1"/>
          <p:nvPr/>
        </p:nvSpPr>
        <p:spPr>
          <a:xfrm>
            <a:off x="1884495" y="6488668"/>
            <a:ext cx="1989326" cy="369332"/>
          </a:xfrm>
          <a:prstGeom prst="rect">
            <a:avLst/>
          </a:prstGeom>
          <a:noFill/>
        </p:spPr>
        <p:txBody>
          <a:bodyPr wrap="square" rtlCol="0">
            <a:spAutoFit/>
          </a:bodyPr>
          <a:lstStyle/>
          <a:p>
            <a:pPr algn="ctr"/>
            <a:r>
              <a:rPr lang="es-EC" dirty="0" smtClean="0"/>
              <a:t>FACHADA</a:t>
            </a:r>
            <a:endParaRPr lang="es-EC" dirty="0"/>
          </a:p>
        </p:txBody>
      </p:sp>
      <p:sp>
        <p:nvSpPr>
          <p:cNvPr id="9" name="13 CuadroTexto"/>
          <p:cNvSpPr txBox="1"/>
          <p:nvPr/>
        </p:nvSpPr>
        <p:spPr>
          <a:xfrm>
            <a:off x="5205825" y="6487071"/>
            <a:ext cx="2280135" cy="369332"/>
          </a:xfrm>
          <a:prstGeom prst="rect">
            <a:avLst/>
          </a:prstGeom>
          <a:noFill/>
        </p:spPr>
        <p:txBody>
          <a:bodyPr wrap="square" rtlCol="0">
            <a:spAutoFit/>
          </a:bodyPr>
          <a:lstStyle/>
          <a:p>
            <a:pPr algn="ctr"/>
            <a:r>
              <a:rPr lang="es-EC" dirty="0" smtClean="0"/>
              <a:t>EQUIPAMIENTO</a:t>
            </a:r>
            <a:endParaRPr lang="es-EC" dirty="0"/>
          </a:p>
        </p:txBody>
      </p:sp>
      <p:pic>
        <p:nvPicPr>
          <p:cNvPr id="11" name="Imagen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8000" y="4824301"/>
            <a:ext cx="2592288" cy="1662770"/>
          </a:xfrm>
          <a:prstGeom prst="rect">
            <a:avLst/>
          </a:prstGeom>
          <a:ln>
            <a:noFill/>
          </a:ln>
          <a:effectLst>
            <a:softEdge rad="112500"/>
          </a:effec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0320" y="4824301"/>
            <a:ext cx="2957677" cy="1663693"/>
          </a:xfrm>
          <a:prstGeom prst="rect">
            <a:avLst/>
          </a:prstGeom>
          <a:ln>
            <a:noFill/>
          </a:ln>
          <a:effectLst>
            <a:softEdge rad="112500"/>
          </a:effectLst>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8782" y="2518955"/>
            <a:ext cx="2154356" cy="1523813"/>
          </a:xfrm>
          <a:prstGeom prst="rect">
            <a:avLst/>
          </a:prstGeom>
        </p:spPr>
      </p:pic>
    </p:spTree>
    <p:extLst>
      <p:ext uri="{BB962C8B-B14F-4D97-AF65-F5344CB8AC3E}">
        <p14:creationId xmlns:p14="http://schemas.microsoft.com/office/powerpoint/2010/main" val="16262752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14" name="1 Marcador de contenido"/>
          <p:cNvSpPr>
            <a:spLocks noGrp="1"/>
          </p:cNvSpPr>
          <p:nvPr>
            <p:ph idx="1"/>
          </p:nvPr>
        </p:nvSpPr>
        <p:spPr>
          <a:xfrm>
            <a:off x="546226" y="1773396"/>
            <a:ext cx="8363598" cy="1619348"/>
          </a:xfrm>
        </p:spPr>
        <p:txBody>
          <a:bodyPr>
            <a:noAutofit/>
          </a:bodyPr>
          <a:lstStyle/>
          <a:p>
            <a:pPr marL="0" indent="0" algn="just">
              <a:buNone/>
            </a:pPr>
            <a:r>
              <a:rPr lang="es-EC" sz="1800" dirty="0" smtClean="0"/>
              <a:t>CELEC EP cuenta con un plan de paradas de las unidades de generación, para mantenimiento, a nivel nacional.</a:t>
            </a:r>
          </a:p>
          <a:p>
            <a:pPr marL="0" indent="0" algn="just">
              <a:buNone/>
            </a:pPr>
            <a:r>
              <a:rPr lang="es-EC" sz="1800" dirty="0" smtClean="0"/>
              <a:t>Hidroagoyán como tal se enmarca en este plan y ha cumplido su programación al 100% con sus paradas en las tres Centrales Agoyán San Francisco y Pucará.</a:t>
            </a:r>
          </a:p>
          <a:p>
            <a:pPr marL="0" indent="0" algn="just">
              <a:buNone/>
            </a:pPr>
            <a:endParaRPr lang="es-EC" sz="1800" dirty="0" smtClean="0"/>
          </a:p>
          <a:p>
            <a:pPr marL="457200" lvl="1" indent="0" algn="ctr">
              <a:buNone/>
            </a:pPr>
            <a:r>
              <a:rPr lang="es-EC" sz="1800" dirty="0" smtClean="0"/>
              <a:t>Trimestrales – Semestrales -Anuales</a:t>
            </a:r>
            <a:endParaRPr lang="es-EC" sz="1800" dirty="0"/>
          </a:p>
        </p:txBody>
      </p:sp>
      <p:sp>
        <p:nvSpPr>
          <p:cNvPr id="21" name="7 Título"/>
          <p:cNvSpPr>
            <a:spLocks noGrp="1"/>
          </p:cNvSpPr>
          <p:nvPr>
            <p:ph type="title"/>
          </p:nvPr>
        </p:nvSpPr>
        <p:spPr>
          <a:xfrm>
            <a:off x="594625" y="888418"/>
            <a:ext cx="8266803" cy="884978"/>
          </a:xfrm>
        </p:spPr>
        <p:txBody>
          <a:bodyPr>
            <a:noAutofit/>
          </a:bodyPr>
          <a:lstStyle/>
          <a:p>
            <a:r>
              <a:rPr lang="es-EC" sz="2800" b="1" dirty="0">
                <a:solidFill>
                  <a:srgbClr val="3FAABF"/>
                </a:solidFill>
              </a:rPr>
              <a:t>CUMPLIMIENTO DE </a:t>
            </a:r>
            <a:r>
              <a:rPr lang="es-EC" sz="2800" b="1" dirty="0" smtClean="0">
                <a:solidFill>
                  <a:srgbClr val="3FAABF"/>
                </a:solidFill>
              </a:rPr>
              <a:t>PROGRAMAS </a:t>
            </a:r>
            <a:r>
              <a:rPr lang="es-EC" sz="2800" b="1" dirty="0">
                <a:solidFill>
                  <a:srgbClr val="3FAABF"/>
                </a:solidFill>
              </a:rPr>
              <a:t>DE </a:t>
            </a:r>
            <a:r>
              <a:rPr lang="es-EC" sz="2800" b="1" dirty="0" smtClean="0">
                <a:solidFill>
                  <a:srgbClr val="3FAABF"/>
                </a:solidFill>
              </a:rPr>
              <a:t>MANTENIMIENTO</a:t>
            </a:r>
            <a:endParaRPr lang="es-EC" sz="3200" b="1" dirty="0">
              <a:solidFill>
                <a:srgbClr val="3FAABF"/>
              </a:solidFill>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155" y="4288804"/>
            <a:ext cx="2451499" cy="1518802"/>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9950" y="4306352"/>
            <a:ext cx="2171907" cy="1501254"/>
          </a:xfrm>
          <a:prstGeom prst="rect">
            <a:avLst/>
          </a:prstGeom>
        </p:spPr>
      </p:pic>
      <p:pic>
        <p:nvPicPr>
          <p:cNvPr id="22" name="Imagen 21" descr="D:\CELEC\ESCRITORIO\INFOSEMANAL\INFOSEMANAL 22\FOTOS-MSF1.jpg"/>
          <p:cNvPicPr/>
          <p:nvPr/>
        </p:nvPicPr>
        <p:blipFill rotWithShape="1">
          <a:blip r:embed="rId6" cstate="print">
            <a:extLst>
              <a:ext uri="{28A0092B-C50C-407E-A947-70E740481C1C}">
                <a14:useLocalDpi xmlns:a14="http://schemas.microsoft.com/office/drawing/2010/main" val="0"/>
              </a:ext>
            </a:extLst>
          </a:blip>
          <a:srcRect l="10604" t="52076" r="43656" b="10175"/>
          <a:stretch/>
        </p:blipFill>
        <p:spPr bwMode="auto">
          <a:xfrm>
            <a:off x="6192667" y="4306352"/>
            <a:ext cx="2085454" cy="1501254"/>
          </a:xfrm>
          <a:prstGeom prst="rect">
            <a:avLst/>
          </a:prstGeom>
          <a:noFill/>
          <a:ln>
            <a:noFill/>
          </a:ln>
          <a:extLst>
            <a:ext uri="{53640926-AAD7-44D8-BBD7-CCE9431645EC}">
              <a14:shadowObscured xmlns:a14="http://schemas.microsoft.com/office/drawing/2010/main"/>
            </a:ext>
          </a:extLst>
        </p:spPr>
      </p:pic>
      <p:sp>
        <p:nvSpPr>
          <p:cNvPr id="12" name="CuadroTexto 11"/>
          <p:cNvSpPr txBox="1"/>
          <p:nvPr/>
        </p:nvSpPr>
        <p:spPr>
          <a:xfrm>
            <a:off x="1485808" y="6045402"/>
            <a:ext cx="898195" cy="338554"/>
          </a:xfrm>
          <a:prstGeom prst="rect">
            <a:avLst/>
          </a:prstGeom>
          <a:noFill/>
        </p:spPr>
        <p:txBody>
          <a:bodyPr wrap="none" rtlCol="0">
            <a:spAutoFit/>
          </a:bodyPr>
          <a:lstStyle/>
          <a:p>
            <a:r>
              <a:rPr lang="es-EC" sz="1600" dirty="0" smtClean="0"/>
              <a:t>AGOYÁN</a:t>
            </a:r>
            <a:endParaRPr lang="es-EC" sz="1600" dirty="0"/>
          </a:p>
        </p:txBody>
      </p:sp>
      <p:sp>
        <p:nvSpPr>
          <p:cNvPr id="24" name="CuadroTexto 23"/>
          <p:cNvSpPr txBox="1"/>
          <p:nvPr/>
        </p:nvSpPr>
        <p:spPr>
          <a:xfrm>
            <a:off x="4287841" y="6045402"/>
            <a:ext cx="880369" cy="338554"/>
          </a:xfrm>
          <a:prstGeom prst="rect">
            <a:avLst/>
          </a:prstGeom>
          <a:noFill/>
        </p:spPr>
        <p:txBody>
          <a:bodyPr wrap="none" rtlCol="0">
            <a:spAutoFit/>
          </a:bodyPr>
          <a:lstStyle/>
          <a:p>
            <a:r>
              <a:rPr lang="es-EC" sz="1600" dirty="0" smtClean="0"/>
              <a:t>PUCARÁ</a:t>
            </a:r>
            <a:endParaRPr lang="es-EC" sz="1600" dirty="0"/>
          </a:p>
        </p:txBody>
      </p:sp>
      <p:sp>
        <p:nvSpPr>
          <p:cNvPr id="25" name="CuadroTexto 24"/>
          <p:cNvSpPr txBox="1"/>
          <p:nvPr/>
        </p:nvSpPr>
        <p:spPr>
          <a:xfrm>
            <a:off x="6659787" y="6036702"/>
            <a:ext cx="1532727" cy="338554"/>
          </a:xfrm>
          <a:prstGeom prst="rect">
            <a:avLst/>
          </a:prstGeom>
          <a:noFill/>
        </p:spPr>
        <p:txBody>
          <a:bodyPr wrap="none" rtlCol="0">
            <a:spAutoFit/>
          </a:bodyPr>
          <a:lstStyle/>
          <a:p>
            <a:r>
              <a:rPr lang="es-EC" sz="1600" dirty="0" smtClean="0"/>
              <a:t>SAN FRANCISCO</a:t>
            </a:r>
            <a:endParaRPr lang="es-EC" sz="1600" dirty="0"/>
          </a:p>
        </p:txBody>
      </p:sp>
    </p:spTree>
    <p:extLst>
      <p:ext uri="{BB962C8B-B14F-4D97-AF65-F5344CB8AC3E}">
        <p14:creationId xmlns:p14="http://schemas.microsoft.com/office/powerpoint/2010/main" val="29765000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13" y="437580"/>
            <a:ext cx="8337932" cy="5975519"/>
          </a:xfrm>
          <a:prstGeom prst="rect">
            <a:avLst/>
          </a:prstGeom>
          <a:effectLst>
            <a:outerShdw blurRad="50800" dist="50800" dir="5400000" sx="101000" sy="101000" algn="ctr" rotWithShape="0">
              <a:srgbClr val="000000">
                <a:alpha val="86000"/>
              </a:srgbClr>
            </a:outerShdw>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743822" y="4161747"/>
            <a:ext cx="7780713" cy="2585323"/>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s-E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endParaRPr lang="es-E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endParaRPr lang="es-ES"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s-ES" sz="4000" b="1" cap="all" dirty="0" smtClean="0">
                <a:ln w="0">
                  <a:solidFill>
                    <a:schemeClr val="accent6">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Narrow" panose="020B0606020202030204" pitchFamily="34" charset="0"/>
              </a:rPr>
              <a:t>¡GRACIAS!</a:t>
            </a:r>
            <a:endParaRPr lang="es-ES" sz="4000" b="1" cap="all" dirty="0">
              <a:ln w="0">
                <a:solidFill>
                  <a:schemeClr val="accent6">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Narrow" panose="020B0606020202030204" pitchFamily="34" charset="0"/>
            </a:endParaRPr>
          </a:p>
        </p:txBody>
      </p:sp>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615" y="191041"/>
            <a:ext cx="1383729" cy="493078"/>
          </a:xfrm>
          <a:prstGeom prst="rect">
            <a:avLst/>
          </a:prstGeom>
        </p:spPr>
      </p:pic>
      <p:sp>
        <p:nvSpPr>
          <p:cNvPr id="6" name="2 CuadroTexto"/>
          <p:cNvSpPr txBox="1"/>
          <p:nvPr/>
        </p:nvSpPr>
        <p:spPr>
          <a:xfrm>
            <a:off x="2603411" y="109136"/>
            <a:ext cx="4038743" cy="1107996"/>
          </a:xfrm>
          <a:prstGeom prst="rect">
            <a:avLst/>
          </a:prstGeom>
          <a:noFill/>
        </p:spPr>
        <p:txBody>
          <a:bodyPr wrap="square" rtlCol="0">
            <a:spAutoFit/>
          </a:bodyPr>
          <a:lstStyle/>
          <a:p>
            <a:pPr algn="ctr"/>
            <a:r>
              <a:rPr lang="es-EC" sz="2400" dirty="0" smtClean="0">
                <a:ln w="0"/>
                <a:solidFill>
                  <a:schemeClr val="accent1">
                    <a:lumMod val="75000"/>
                  </a:schemeClr>
                </a:solidFill>
                <a:effectLst>
                  <a:outerShdw blurRad="38100" dist="25400" dir="5400000" algn="ctr" rotWithShape="0">
                    <a:srgbClr val="6E747A">
                      <a:alpha val="43000"/>
                    </a:srgbClr>
                  </a:outerShdw>
                  <a:reflection blurRad="6350" stA="55000" endA="300" endPos="45500" dir="5400000" sy="-100000" algn="bl" rotWithShape="0"/>
                </a:effectLst>
              </a:rPr>
              <a:t>Ing. Mauricio Caicedo Villota</a:t>
            </a:r>
          </a:p>
          <a:p>
            <a:pPr algn="ctr"/>
            <a:endParaRPr lang="es-EC" sz="1000" dirty="0" smtClean="0">
              <a:ln w="0"/>
              <a:solidFill>
                <a:schemeClr val="accent1">
                  <a:lumMod val="75000"/>
                </a:schemeClr>
              </a:solidFill>
              <a:effectLst>
                <a:outerShdw blurRad="38100" dist="25400" dir="5400000" algn="ctr" rotWithShape="0">
                  <a:srgbClr val="6E747A">
                    <a:alpha val="43000"/>
                  </a:srgbClr>
                </a:outerShdw>
                <a:reflection blurRad="6350" stA="60000" endA="900" endPos="58000" dir="5400000" sy="-100000" algn="bl" rotWithShape="0"/>
              </a:effectLst>
            </a:endParaRPr>
          </a:p>
          <a:p>
            <a:pPr algn="ctr"/>
            <a:r>
              <a:rPr lang="es-EC" sz="1600" dirty="0" smtClean="0">
                <a:ln w="0"/>
                <a:solidFill>
                  <a:schemeClr val="accent1"/>
                </a:solidFill>
                <a:effectLst>
                  <a:outerShdw blurRad="38100" dist="25400" dir="5400000" algn="ctr" rotWithShape="0">
                    <a:srgbClr val="6E747A">
                      <a:alpha val="43000"/>
                    </a:srgbClr>
                  </a:outerShdw>
                </a:effectLst>
              </a:rPr>
              <a:t>GERENTE UNIDAD DE NEGOCIO</a:t>
            </a:r>
          </a:p>
          <a:p>
            <a:pPr algn="ctr"/>
            <a:r>
              <a:rPr lang="es-EC" sz="1600" dirty="0" smtClean="0">
                <a:ln w="0"/>
                <a:solidFill>
                  <a:schemeClr val="accent1"/>
                </a:solidFill>
                <a:effectLst>
                  <a:outerShdw blurRad="38100" dist="25400" dir="5400000" algn="ctr" rotWithShape="0">
                    <a:srgbClr val="6E747A">
                      <a:alpha val="43000"/>
                    </a:srgbClr>
                  </a:outerShdw>
                </a:effectLst>
              </a:rPr>
              <a:t>HIDROAGOYÁN</a:t>
            </a:r>
            <a:endParaRPr lang="es-EC" sz="1600" dirty="0">
              <a:ln w="0"/>
              <a:solidFill>
                <a:schemeClr val="accent1"/>
              </a:solidFill>
              <a:effectLst>
                <a:outerShdw blurRad="38100" dist="25400" dir="5400000" algn="ctr" rotWithShape="0">
                  <a:srgbClr val="6E747A">
                    <a:alpha val="43000"/>
                  </a:srgbClr>
                </a:outerShdw>
              </a:effectLst>
            </a:endParaRPr>
          </a:p>
        </p:txBody>
      </p:sp>
      <p:sp>
        <p:nvSpPr>
          <p:cNvPr id="8" name="CuadroTexto 7"/>
          <p:cNvSpPr txBox="1"/>
          <p:nvPr/>
        </p:nvSpPr>
        <p:spPr>
          <a:xfrm>
            <a:off x="0" y="6488668"/>
            <a:ext cx="3029803" cy="369332"/>
          </a:xfrm>
          <a:prstGeom prst="rect">
            <a:avLst/>
          </a:prstGeom>
          <a:noFill/>
        </p:spPr>
        <p:txBody>
          <a:bodyPr wrap="square" rtlCol="0">
            <a:spAutoFit/>
          </a:bodyPr>
          <a:lstStyle/>
          <a:p>
            <a:r>
              <a:rPr lang="es-EC" b="1" i="1" dirty="0" smtClean="0">
                <a:solidFill>
                  <a:schemeClr val="accent1">
                    <a:lumMod val="50000"/>
                  </a:schemeClr>
                </a:solidFill>
                <a:latin typeface="Helvetica Neue" panose="02000503000000020004" pitchFamily="2"/>
              </a:rPr>
              <a:t>Energía para el desarrollo</a:t>
            </a:r>
            <a:endParaRPr lang="es-EC" b="1" i="1" dirty="0">
              <a:solidFill>
                <a:schemeClr val="accent1">
                  <a:lumMod val="50000"/>
                </a:schemeClr>
              </a:solidFill>
              <a:latin typeface="Helvetica Neue" panose="02000503000000020004" pitchFamily="2"/>
            </a:endParaRPr>
          </a:p>
        </p:txBody>
      </p:sp>
    </p:spTree>
    <p:extLst>
      <p:ext uri="{BB962C8B-B14F-4D97-AF65-F5344CB8AC3E}">
        <p14:creationId xmlns:p14="http://schemas.microsoft.com/office/powerpoint/2010/main" val="2182928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 Título"/>
          <p:cNvSpPr>
            <a:spLocks noGrp="1"/>
          </p:cNvSpPr>
          <p:nvPr>
            <p:ph type="title"/>
          </p:nvPr>
        </p:nvSpPr>
        <p:spPr>
          <a:xfrm>
            <a:off x="760140" y="2946970"/>
            <a:ext cx="7602464" cy="1143000"/>
          </a:xfrm>
        </p:spPr>
        <p:txBody>
          <a:bodyPr>
            <a:normAutofit/>
          </a:bodyPr>
          <a:lstStyle/>
          <a:p>
            <a:pPr algn="ctr"/>
            <a:r>
              <a:rPr lang="es-EC" sz="3200" b="1" dirty="0" smtClean="0">
                <a:solidFill>
                  <a:srgbClr val="3FAABF"/>
                </a:solidFill>
              </a:rPr>
              <a:t>INFORMACIÓN OPERATIVA</a:t>
            </a:r>
            <a:endParaRPr lang="es-EC" sz="3200" b="1" dirty="0">
              <a:solidFill>
                <a:srgbClr val="3FAABF"/>
              </a:solidFill>
            </a:endParaRPr>
          </a:p>
        </p:txBody>
      </p:sp>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Tree>
    <p:extLst>
      <p:ext uri="{BB962C8B-B14F-4D97-AF65-F5344CB8AC3E}">
        <p14:creationId xmlns:p14="http://schemas.microsoft.com/office/powerpoint/2010/main" val="58257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graphicFrame>
        <p:nvGraphicFramePr>
          <p:cNvPr id="6" name="8 Marcador de contenido"/>
          <p:cNvGraphicFramePr>
            <a:graphicFrameLocks/>
          </p:cNvGraphicFramePr>
          <p:nvPr>
            <p:extLst/>
          </p:nvPr>
        </p:nvGraphicFramePr>
        <p:xfrm>
          <a:off x="539552" y="2204864"/>
          <a:ext cx="8107104" cy="2123916"/>
        </p:xfrm>
        <a:graphic>
          <a:graphicData uri="http://schemas.openxmlformats.org/drawingml/2006/table">
            <a:tbl>
              <a:tblPr firstRow="1" firstCol="1" bandRow="1">
                <a:tableStyleId>{5C22544A-7EE6-4342-B048-85BDC9FD1C3A}</a:tableStyleId>
              </a:tblPr>
              <a:tblGrid>
                <a:gridCol w="2953302"/>
                <a:gridCol w="1717934"/>
                <a:gridCol w="1717934"/>
                <a:gridCol w="1717934"/>
              </a:tblGrid>
              <a:tr h="530979">
                <a:tc>
                  <a:txBody>
                    <a:bodyPr/>
                    <a:lstStyle/>
                    <a:p>
                      <a:pPr algn="ctr">
                        <a:lnSpc>
                          <a:spcPct val="150000"/>
                        </a:lnSpc>
                        <a:spcBef>
                          <a:spcPts val="1000"/>
                        </a:spcBef>
                        <a:spcAft>
                          <a:spcPts val="0"/>
                        </a:spcAft>
                      </a:pPr>
                      <a:r>
                        <a:rPr lang="es-EC" sz="1800" dirty="0">
                          <a:effectLst/>
                        </a:rPr>
                        <a:t>Indicador</a:t>
                      </a:r>
                      <a:endParaRPr lang="es-EC" sz="2400" dirty="0">
                        <a:solidFill>
                          <a:srgbClr val="365F91"/>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C" sz="1800" dirty="0">
                          <a:effectLst/>
                        </a:rPr>
                        <a:t>Agoyán</a:t>
                      </a:r>
                      <a:endParaRPr lang="es-EC" sz="2400" dirty="0">
                        <a:solidFill>
                          <a:srgbClr val="365F91"/>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C" sz="1800" dirty="0">
                          <a:effectLst/>
                        </a:rPr>
                        <a:t>Pucará</a:t>
                      </a:r>
                      <a:endParaRPr lang="es-EC" sz="2400" dirty="0">
                        <a:solidFill>
                          <a:srgbClr val="365F91"/>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C" sz="1800" dirty="0">
                          <a:effectLst/>
                        </a:rPr>
                        <a:t>San Francisco</a:t>
                      </a:r>
                      <a:endParaRPr lang="es-EC" sz="2400" dirty="0">
                        <a:solidFill>
                          <a:srgbClr val="365F91"/>
                        </a:solidFill>
                        <a:effectLst/>
                        <a:latin typeface="Arial"/>
                        <a:ea typeface="Times New Roman"/>
                        <a:cs typeface="Times New Roman"/>
                      </a:endParaRPr>
                    </a:p>
                  </a:txBody>
                  <a:tcPr marL="68580" marR="68580" marT="0" marB="0"/>
                </a:tc>
              </a:tr>
              <a:tr h="530979">
                <a:tc>
                  <a:txBody>
                    <a:bodyPr/>
                    <a:lstStyle/>
                    <a:p>
                      <a:pPr algn="l">
                        <a:lnSpc>
                          <a:spcPct val="150000"/>
                        </a:lnSpc>
                        <a:spcBef>
                          <a:spcPts val="1000"/>
                        </a:spcBef>
                        <a:spcAft>
                          <a:spcPts val="0"/>
                        </a:spcAft>
                      </a:pPr>
                      <a:r>
                        <a:rPr lang="es-EC" sz="1800" dirty="0">
                          <a:effectLst/>
                        </a:rPr>
                        <a:t>Disponibilidad - [%]</a:t>
                      </a:r>
                      <a:endParaRPr lang="es-EC" sz="2400" dirty="0">
                        <a:solidFill>
                          <a:srgbClr val="365F91"/>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C" sz="1800" dirty="0" smtClean="0">
                          <a:solidFill>
                            <a:srgbClr val="FF0000"/>
                          </a:solidFill>
                          <a:effectLst/>
                        </a:rPr>
                        <a:t>92,48%</a:t>
                      </a:r>
                      <a:endParaRPr lang="es-EC" sz="2400" dirty="0">
                        <a:solidFill>
                          <a:srgbClr val="FF0000"/>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C" sz="1800" dirty="0" smtClean="0">
                          <a:solidFill>
                            <a:srgbClr val="FF0000"/>
                          </a:solidFill>
                          <a:effectLst/>
                        </a:rPr>
                        <a:t>97,47%</a:t>
                      </a:r>
                      <a:endParaRPr lang="es-EC" sz="2400" dirty="0">
                        <a:solidFill>
                          <a:srgbClr val="FF0000"/>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C" sz="1800" dirty="0" smtClean="0">
                          <a:solidFill>
                            <a:srgbClr val="FF0000"/>
                          </a:solidFill>
                          <a:effectLst/>
                        </a:rPr>
                        <a:t>90,44%</a:t>
                      </a:r>
                      <a:endParaRPr lang="es-EC" sz="2400" dirty="0">
                        <a:solidFill>
                          <a:srgbClr val="FF0000"/>
                        </a:solidFill>
                        <a:effectLst/>
                        <a:latin typeface="Arial"/>
                        <a:ea typeface="Times New Roman"/>
                        <a:cs typeface="Times New Roman"/>
                      </a:endParaRPr>
                    </a:p>
                  </a:txBody>
                  <a:tcPr marL="68580" marR="68580" marT="0" marB="0"/>
                </a:tc>
              </a:tr>
              <a:tr h="530979">
                <a:tc>
                  <a:txBody>
                    <a:bodyPr/>
                    <a:lstStyle/>
                    <a:p>
                      <a:pPr algn="l">
                        <a:lnSpc>
                          <a:spcPct val="150000"/>
                        </a:lnSpc>
                        <a:spcBef>
                          <a:spcPts val="1000"/>
                        </a:spcBef>
                        <a:spcAft>
                          <a:spcPts val="0"/>
                        </a:spcAft>
                      </a:pPr>
                      <a:r>
                        <a:rPr lang="es-EC" sz="1800" dirty="0">
                          <a:effectLst/>
                        </a:rPr>
                        <a:t>Confiabilidad - [%]</a:t>
                      </a:r>
                      <a:endParaRPr lang="es-EC" sz="2400" dirty="0">
                        <a:solidFill>
                          <a:srgbClr val="365F91"/>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C" sz="1800" dirty="0" smtClean="0">
                          <a:solidFill>
                            <a:srgbClr val="FF0000"/>
                          </a:solidFill>
                          <a:effectLst/>
                        </a:rPr>
                        <a:t>99,98%</a:t>
                      </a:r>
                      <a:endParaRPr lang="es-EC" sz="2400" dirty="0">
                        <a:solidFill>
                          <a:srgbClr val="FF0000"/>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C" sz="1800" dirty="0" smtClean="0">
                          <a:solidFill>
                            <a:srgbClr val="FF0000"/>
                          </a:solidFill>
                          <a:effectLst/>
                        </a:rPr>
                        <a:t>99,81%</a:t>
                      </a:r>
                      <a:endParaRPr lang="es-EC" sz="2400" dirty="0">
                        <a:solidFill>
                          <a:srgbClr val="FF0000"/>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C" sz="1800" dirty="0" smtClean="0">
                          <a:solidFill>
                            <a:srgbClr val="FF0000"/>
                          </a:solidFill>
                          <a:effectLst/>
                        </a:rPr>
                        <a:t>98,43%</a:t>
                      </a:r>
                      <a:endParaRPr lang="es-EC" sz="2400" dirty="0">
                        <a:solidFill>
                          <a:srgbClr val="FF0000"/>
                        </a:solidFill>
                        <a:effectLst/>
                        <a:latin typeface="Arial"/>
                        <a:ea typeface="Times New Roman"/>
                        <a:cs typeface="Times New Roman"/>
                      </a:endParaRPr>
                    </a:p>
                  </a:txBody>
                  <a:tcPr marL="68580" marR="68580" marT="0" marB="0"/>
                </a:tc>
              </a:tr>
              <a:tr h="530979">
                <a:tc>
                  <a:txBody>
                    <a:bodyPr/>
                    <a:lstStyle/>
                    <a:p>
                      <a:pPr algn="l">
                        <a:lnSpc>
                          <a:spcPct val="150000"/>
                        </a:lnSpc>
                        <a:spcBef>
                          <a:spcPts val="1000"/>
                        </a:spcBef>
                        <a:spcAft>
                          <a:spcPts val="0"/>
                        </a:spcAft>
                      </a:pPr>
                      <a:r>
                        <a:rPr lang="es-EC" sz="1800" dirty="0" smtClean="0">
                          <a:effectLst/>
                        </a:rPr>
                        <a:t>Producción Total- [GWh]</a:t>
                      </a:r>
                      <a:endParaRPr lang="es-EC" sz="2400" dirty="0">
                        <a:solidFill>
                          <a:srgbClr val="365F91"/>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C" sz="1800" dirty="0">
                          <a:solidFill>
                            <a:srgbClr val="FF0000"/>
                          </a:solidFill>
                          <a:effectLst/>
                        </a:rPr>
                        <a:t> </a:t>
                      </a:r>
                      <a:r>
                        <a:rPr lang="es-EC" sz="1800" dirty="0" smtClean="0">
                          <a:solidFill>
                            <a:srgbClr val="FF0000"/>
                          </a:solidFill>
                          <a:effectLst/>
                        </a:rPr>
                        <a:t>1.104,67</a:t>
                      </a:r>
                      <a:endParaRPr lang="es-EC" sz="2400" dirty="0">
                        <a:solidFill>
                          <a:srgbClr val="FF0000"/>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S" sz="1800" kern="1200" dirty="0" smtClean="0">
                          <a:solidFill>
                            <a:srgbClr val="FF0000"/>
                          </a:solidFill>
                          <a:effectLst/>
                          <a:latin typeface="+mn-lt"/>
                          <a:ea typeface="+mn-ea"/>
                          <a:cs typeface="+mn-cs"/>
                        </a:rPr>
                        <a:t>299,31</a:t>
                      </a:r>
                      <a:endParaRPr lang="es-EC" sz="2400" dirty="0">
                        <a:solidFill>
                          <a:srgbClr val="FF0000"/>
                        </a:solidFill>
                        <a:effectLst/>
                        <a:latin typeface="Arial"/>
                        <a:ea typeface="Times New Roman"/>
                        <a:cs typeface="Times New Roman"/>
                      </a:endParaRPr>
                    </a:p>
                  </a:txBody>
                  <a:tcPr marL="68580" marR="68580" marT="0" marB="0"/>
                </a:tc>
                <a:tc>
                  <a:txBody>
                    <a:bodyPr/>
                    <a:lstStyle/>
                    <a:p>
                      <a:pPr algn="ctr">
                        <a:lnSpc>
                          <a:spcPct val="150000"/>
                        </a:lnSpc>
                        <a:spcBef>
                          <a:spcPts val="1000"/>
                        </a:spcBef>
                        <a:spcAft>
                          <a:spcPts val="0"/>
                        </a:spcAft>
                      </a:pPr>
                      <a:r>
                        <a:rPr lang="es-EC" sz="1800" dirty="0">
                          <a:solidFill>
                            <a:srgbClr val="FF0000"/>
                          </a:solidFill>
                          <a:effectLst/>
                        </a:rPr>
                        <a:t> </a:t>
                      </a:r>
                      <a:r>
                        <a:rPr lang="es-ES" sz="1800" kern="1200" dirty="0" smtClean="0">
                          <a:solidFill>
                            <a:srgbClr val="FF0000"/>
                          </a:solidFill>
                          <a:effectLst/>
                          <a:latin typeface="+mn-lt"/>
                          <a:ea typeface="+mn-ea"/>
                          <a:cs typeface="+mn-cs"/>
                        </a:rPr>
                        <a:t>1.462,63</a:t>
                      </a:r>
                      <a:endParaRPr lang="es-EC" sz="2400" dirty="0">
                        <a:solidFill>
                          <a:srgbClr val="FF0000"/>
                        </a:solidFill>
                        <a:effectLst/>
                        <a:latin typeface="Arial"/>
                        <a:ea typeface="Times New Roman"/>
                        <a:cs typeface="Times New Roman"/>
                      </a:endParaRPr>
                    </a:p>
                  </a:txBody>
                  <a:tcPr marL="68580" marR="68580" marT="0" marB="0"/>
                </a:tc>
              </a:tr>
            </a:tbl>
          </a:graphicData>
        </a:graphic>
      </p:graphicFrame>
      <p:sp>
        <p:nvSpPr>
          <p:cNvPr id="7" name="1 Título"/>
          <p:cNvSpPr txBox="1">
            <a:spLocks/>
          </p:cNvSpPr>
          <p:nvPr/>
        </p:nvSpPr>
        <p:spPr>
          <a:xfrm>
            <a:off x="785378" y="4725144"/>
            <a:ext cx="774706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1600" b="1" dirty="0" smtClean="0"/>
              <a:t>PRODUCCIÓN DE ENERGÍA  CELEC EP 2015:              		</a:t>
            </a:r>
            <a:r>
              <a:rPr lang="es-EC" sz="1800" b="1" dirty="0" smtClean="0">
                <a:solidFill>
                  <a:srgbClr val="0070C0"/>
                </a:solidFill>
              </a:rPr>
              <a:t>18.071,69 </a:t>
            </a:r>
            <a:r>
              <a:rPr lang="es-EC" sz="1800" b="1" dirty="0" err="1" smtClean="0">
                <a:solidFill>
                  <a:srgbClr val="0070C0"/>
                </a:solidFill>
              </a:rPr>
              <a:t>Gwh</a:t>
            </a:r>
            <a:endParaRPr lang="es-EC" sz="1800" b="1" dirty="0" smtClean="0">
              <a:solidFill>
                <a:srgbClr val="0070C0"/>
              </a:solidFill>
            </a:endParaRPr>
          </a:p>
          <a:p>
            <a:pPr algn="l"/>
            <a:r>
              <a:rPr lang="es-EC" sz="1600" b="1" dirty="0" smtClean="0"/>
              <a:t>APORTE DE HIDROAGOYÁN A CELEC EP:                       		</a:t>
            </a:r>
            <a:r>
              <a:rPr lang="es-EC" sz="1800" b="1" dirty="0" smtClean="0">
                <a:solidFill>
                  <a:srgbClr val="0070C0"/>
                </a:solidFill>
              </a:rPr>
              <a:t>16,00 %</a:t>
            </a:r>
          </a:p>
          <a:p>
            <a:pPr algn="l"/>
            <a:r>
              <a:rPr lang="es-EC" sz="1700" b="1" dirty="0" smtClean="0"/>
              <a:t>APORTE </a:t>
            </a:r>
            <a:r>
              <a:rPr lang="es-EC" sz="1700" b="1" dirty="0"/>
              <a:t>DE </a:t>
            </a:r>
            <a:r>
              <a:rPr lang="es-EC" sz="1700" b="1" dirty="0" smtClean="0"/>
              <a:t>HIDROAGOYÁN </a:t>
            </a:r>
            <a:r>
              <a:rPr lang="es-EC" sz="1700" b="1" dirty="0"/>
              <a:t>A CELEC </a:t>
            </a:r>
            <a:r>
              <a:rPr lang="es-EC" sz="1700" b="1" dirty="0" smtClean="0"/>
              <a:t>EP HIDRAULICO:</a:t>
            </a:r>
            <a:r>
              <a:rPr lang="es-EC" sz="2000" b="1" dirty="0" smtClean="0"/>
              <a:t> </a:t>
            </a:r>
            <a:r>
              <a:rPr lang="es-EC" sz="2000" b="1" dirty="0" smtClean="0">
                <a:solidFill>
                  <a:srgbClr val="0070C0"/>
                </a:solidFill>
              </a:rPr>
              <a:t>	</a:t>
            </a:r>
            <a:r>
              <a:rPr lang="es-EC" sz="2000" b="1" dirty="0">
                <a:solidFill>
                  <a:srgbClr val="0070C0"/>
                </a:solidFill>
              </a:rPr>
              <a:t>	</a:t>
            </a:r>
            <a:r>
              <a:rPr lang="es-EC" sz="1800" b="1" dirty="0" smtClean="0">
                <a:solidFill>
                  <a:srgbClr val="0070C0"/>
                </a:solidFill>
              </a:rPr>
              <a:t>25,58 %	</a:t>
            </a:r>
            <a:endParaRPr lang="es-EC" sz="1800" b="1" dirty="0">
              <a:solidFill>
                <a:srgbClr val="0070C0"/>
              </a:solidFill>
            </a:endParaRPr>
          </a:p>
        </p:txBody>
      </p:sp>
    </p:spTree>
    <p:extLst>
      <p:ext uri="{BB962C8B-B14F-4D97-AF65-F5344CB8AC3E}">
        <p14:creationId xmlns:p14="http://schemas.microsoft.com/office/powerpoint/2010/main" val="1055416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 Título"/>
          <p:cNvSpPr>
            <a:spLocks noGrp="1"/>
          </p:cNvSpPr>
          <p:nvPr>
            <p:ph type="title"/>
          </p:nvPr>
        </p:nvSpPr>
        <p:spPr>
          <a:xfrm>
            <a:off x="760140" y="2946970"/>
            <a:ext cx="7602464" cy="1143000"/>
          </a:xfrm>
        </p:spPr>
        <p:txBody>
          <a:bodyPr>
            <a:normAutofit/>
          </a:bodyPr>
          <a:lstStyle/>
          <a:p>
            <a:pPr algn="ctr"/>
            <a:r>
              <a:rPr lang="es-EC" sz="3200" b="1" dirty="0" smtClean="0">
                <a:solidFill>
                  <a:srgbClr val="3FAABF"/>
                </a:solidFill>
              </a:rPr>
              <a:t>INFORMACIÓN FINANCIERA</a:t>
            </a:r>
            <a:endParaRPr lang="es-EC" sz="3200" b="1" dirty="0">
              <a:solidFill>
                <a:srgbClr val="3FAABF"/>
              </a:solidFill>
            </a:endParaRPr>
          </a:p>
        </p:txBody>
      </p:sp>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6" name="CuadroTexto 5"/>
          <p:cNvSpPr txBox="1"/>
          <p:nvPr/>
        </p:nvSpPr>
        <p:spPr>
          <a:xfrm>
            <a:off x="0" y="6488668"/>
            <a:ext cx="3029803" cy="369332"/>
          </a:xfrm>
          <a:prstGeom prst="rect">
            <a:avLst/>
          </a:prstGeom>
          <a:noFill/>
        </p:spPr>
        <p:txBody>
          <a:bodyPr wrap="square" rtlCol="0">
            <a:spAutoFit/>
          </a:bodyPr>
          <a:lstStyle/>
          <a:p>
            <a:r>
              <a:rPr lang="es-EC" b="1" i="1" dirty="0" smtClean="0">
                <a:solidFill>
                  <a:schemeClr val="accent1">
                    <a:lumMod val="50000"/>
                  </a:schemeClr>
                </a:solidFill>
                <a:latin typeface="Helvetica Neue" panose="02000503000000020004" pitchFamily="2"/>
              </a:rPr>
              <a:t>Energía para el desarrollo</a:t>
            </a:r>
            <a:endParaRPr lang="es-EC" b="1" i="1" dirty="0">
              <a:solidFill>
                <a:schemeClr val="accent1">
                  <a:lumMod val="50000"/>
                </a:schemeClr>
              </a:solidFill>
              <a:latin typeface="Helvetica Neue" panose="02000503000000020004" pitchFamily="2"/>
            </a:endParaRPr>
          </a:p>
        </p:txBody>
      </p:sp>
    </p:spTree>
    <p:extLst>
      <p:ext uri="{BB962C8B-B14F-4D97-AF65-F5344CB8AC3E}">
        <p14:creationId xmlns:p14="http://schemas.microsoft.com/office/powerpoint/2010/main" val="4231936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3" y="163745"/>
            <a:ext cx="1383729" cy="49307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151" y="213070"/>
            <a:ext cx="1376994" cy="40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p:cNvSpPr txBox="1"/>
          <p:nvPr/>
        </p:nvSpPr>
        <p:spPr>
          <a:xfrm>
            <a:off x="2029903" y="213070"/>
            <a:ext cx="5396248" cy="523220"/>
          </a:xfrm>
          <a:prstGeom prst="rect">
            <a:avLst/>
          </a:prstGeom>
          <a:noFill/>
        </p:spPr>
        <p:txBody>
          <a:bodyPr wrap="square" rtlCol="0">
            <a:spAutoFit/>
          </a:bodyPr>
          <a:lstStyle/>
          <a:p>
            <a:r>
              <a:rPr lang="es-EC" sz="2800" b="1" dirty="0" smtClean="0">
                <a:solidFill>
                  <a:schemeClr val="accent1">
                    <a:lumMod val="75000"/>
                  </a:schemeClr>
                </a:solidFill>
                <a:latin typeface="Trebuchet MS" panose="020B0603020202020204" pitchFamily="34" charset="0"/>
              </a:rPr>
              <a:t>RENDICIÓN DE CUENTAS 2015</a:t>
            </a:r>
            <a:endParaRPr lang="es-EC" sz="2800" b="1" dirty="0">
              <a:solidFill>
                <a:schemeClr val="accent1">
                  <a:lumMod val="75000"/>
                </a:schemeClr>
              </a:solidFill>
              <a:latin typeface="Trebuchet MS" panose="020B0603020202020204" pitchFamily="34" charset="0"/>
            </a:endParaRPr>
          </a:p>
        </p:txBody>
      </p:sp>
      <p:sp>
        <p:nvSpPr>
          <p:cNvPr id="2" name="CuadroTexto 1"/>
          <p:cNvSpPr txBox="1"/>
          <p:nvPr/>
        </p:nvSpPr>
        <p:spPr>
          <a:xfrm>
            <a:off x="1807406" y="5941409"/>
            <a:ext cx="5841241" cy="307777"/>
          </a:xfrm>
          <a:prstGeom prst="rect">
            <a:avLst/>
          </a:prstGeom>
          <a:noFill/>
        </p:spPr>
        <p:txBody>
          <a:bodyPr wrap="square" rtlCol="0">
            <a:spAutoFit/>
          </a:bodyPr>
          <a:lstStyle/>
          <a:p>
            <a:pPr algn="ctr"/>
            <a:r>
              <a:rPr lang="es-EC" sz="1400" dirty="0" smtClean="0"/>
              <a:t>Ejecución frente al presupuestado es el 84,05%</a:t>
            </a:r>
          </a:p>
        </p:txBody>
      </p:sp>
      <p:graphicFrame>
        <p:nvGraphicFramePr>
          <p:cNvPr id="6" name="Gráfico 5"/>
          <p:cNvGraphicFramePr>
            <a:graphicFrameLocks/>
          </p:cNvGraphicFramePr>
          <p:nvPr>
            <p:extLst>
              <p:ext uri="{D42A27DB-BD31-4B8C-83A1-F6EECF244321}">
                <p14:modId xmlns:p14="http://schemas.microsoft.com/office/powerpoint/2010/main" val="3344630925"/>
              </p:ext>
            </p:extLst>
          </p:nvPr>
        </p:nvGraphicFramePr>
        <p:xfrm>
          <a:off x="900752" y="1132763"/>
          <a:ext cx="7320266" cy="44947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61839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3946</TotalTime>
  <Words>2148</Words>
  <Application>Microsoft Office PowerPoint</Application>
  <PresentationFormat>Presentación en pantalla (4:3)</PresentationFormat>
  <Paragraphs>328</Paragraphs>
  <Slides>57</Slides>
  <Notes>0</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57</vt:i4>
      </vt:variant>
    </vt:vector>
  </HeadingPairs>
  <TitlesOfParts>
    <vt:vector size="68" baseType="lpstr">
      <vt:lpstr>Arial</vt:lpstr>
      <vt:lpstr>Arial Narrow</vt:lpstr>
      <vt:lpstr>Calibri</vt:lpstr>
      <vt:lpstr>Calibri Light</vt:lpstr>
      <vt:lpstr>Gill Sans MT</vt:lpstr>
      <vt:lpstr>Helvetica Neue</vt:lpstr>
      <vt:lpstr>Times New Roman</vt:lpstr>
      <vt:lpstr>Trebuchet MS</vt:lpstr>
      <vt:lpstr>Wingdings</vt:lpstr>
      <vt:lpstr>Tema de Office</vt:lpstr>
      <vt:lpstr>1_Tema de Office</vt:lpstr>
      <vt:lpstr>Presentación de PowerPoint</vt:lpstr>
      <vt:lpstr>Presentación de PowerPoint</vt:lpstr>
      <vt:lpstr>Presentación de PowerPoint</vt:lpstr>
      <vt:lpstr>Central Agoyán 156 MW</vt:lpstr>
      <vt:lpstr>Central San Francisco 212 MW</vt:lpstr>
      <vt:lpstr>INFORMACIÓN OPERATIVA</vt:lpstr>
      <vt:lpstr>Presentación de PowerPoint</vt:lpstr>
      <vt:lpstr>INFORMACIÓN FINANCIERA</vt:lpstr>
      <vt:lpstr>Presentación de PowerPoint</vt:lpstr>
      <vt:lpstr>GESTIÓN ORGANIZACIONAL</vt:lpstr>
      <vt:lpstr>Presentación de PowerPoint</vt:lpstr>
      <vt:lpstr>Presentación de PowerPoint</vt:lpstr>
      <vt:lpstr>TALENTO HUMANO</vt:lpstr>
      <vt:lpstr>Presentación de PowerPoint</vt:lpstr>
      <vt:lpstr>Presentación de PowerPoint</vt:lpstr>
      <vt:lpstr>Presentación de PowerPoint</vt:lpstr>
      <vt:lpstr>PASANTÍAS PRE - PROFESIONALES  Durante el 2015 se impulsaron 62 prácticas pre profesionales en las diferentes áreas técnicas y administrativas de la Unidad, apoyando de esta manera a jóvenes en su preparación al futuro.     OPORTUNIDADES DE TRABAJO A LAS PERSONAS DE LAS ÁREAS DE INFLUENCIA DE LAS CENTRALES HIDROELÉCTRICAS  Uno de los objetivos principales al momento de la contratación del personal  es contribuir al desarrollo del sector de influencia de la Institución, por lo tanto  brindar oportunidades de trabajo a las personas del sector ha sido nuestro compromiso constante. </vt:lpstr>
      <vt:lpstr>Presentación de PowerPoint</vt:lpstr>
      <vt:lpstr>Presentación de PowerPoint</vt:lpstr>
      <vt:lpstr>Presentación de PowerPoint</vt:lpstr>
      <vt:lpstr>Presentación de PowerPoint</vt:lpstr>
      <vt:lpstr>ADQUISICIONES</vt:lpstr>
      <vt:lpstr>Presentación de PowerPoint</vt:lpstr>
      <vt:lpstr>RESPONSABILIDAD SOCIAL Y AMBIENTAL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PLANES PARA LA MEJORA DE LA CALIDAD DE SERVICIO</vt:lpstr>
      <vt:lpstr>CENTRO DE INVESTIGACIÓN Y RECUPERACIÓN DE TURBINAS Y PARTES INDUSTRIALES </vt:lpstr>
      <vt:lpstr>CUMPLIMIENTO DE PROGRAMAS DE MANTENIMIENTO</vt:lpstr>
      <vt:lpstr>Presentación de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CARLOS RONQUILLO</cp:lastModifiedBy>
  <cp:revision>137</cp:revision>
  <dcterms:created xsi:type="dcterms:W3CDTF">2015-09-21T21:19:47Z</dcterms:created>
  <dcterms:modified xsi:type="dcterms:W3CDTF">2016-03-11T13:44:56Z</dcterms:modified>
</cp:coreProperties>
</file>