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57" r:id="rId4"/>
    <p:sldId id="262" r:id="rId5"/>
    <p:sldId id="259" r:id="rId6"/>
    <p:sldId id="260" r:id="rId7"/>
    <p:sldId id="283" r:id="rId8"/>
    <p:sldId id="290" r:id="rId9"/>
    <p:sldId id="284" r:id="rId10"/>
    <p:sldId id="272" r:id="rId11"/>
    <p:sldId id="280" r:id="rId12"/>
    <p:sldId id="286" r:id="rId13"/>
    <p:sldId id="285" r:id="rId14"/>
    <p:sldId id="287" r:id="rId15"/>
    <p:sldId id="288" r:id="rId16"/>
    <p:sldId id="268" r:id="rId17"/>
    <p:sldId id="267" r:id="rId18"/>
    <p:sldId id="292" r:id="rId19"/>
    <p:sldId id="278" r:id="rId20"/>
    <p:sldId id="279" r:id="rId21"/>
    <p:sldId id="289" r:id="rId22"/>
    <p:sldId id="294" r:id="rId23"/>
    <p:sldId id="293" r:id="rId24"/>
  </p:sldIdLst>
  <p:sldSz cx="9144000" cy="6858000" type="screen4x3"/>
  <p:notesSz cx="7010400" cy="92964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A9530-D44C-4B83-BA97-62F2E8EBC66D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37ABBCA-49C1-4432-8F86-3A07D260A7FC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Garantizar a los mandantes el acceso a la información de manera periódica y permanente, con respecto a la gestión pública.</a:t>
          </a:r>
          <a:endParaRPr lang="es-EC" dirty="0">
            <a:solidFill>
              <a:schemeClr val="bg1"/>
            </a:solidFill>
          </a:endParaRPr>
        </a:p>
      </dgm:t>
    </dgm:pt>
    <dgm:pt modelId="{3C162BEE-26BE-4D1B-9225-A5B0AC925F11}" type="parTrans" cxnId="{91020BCB-9D1B-4772-9AF8-B5BE3EB75D82}">
      <dgm:prSet/>
      <dgm:spPr/>
      <dgm:t>
        <a:bodyPr/>
        <a:lstStyle/>
        <a:p>
          <a:endParaRPr lang="es-EC"/>
        </a:p>
      </dgm:t>
    </dgm:pt>
    <dgm:pt modelId="{3A61BDA9-F5CF-4E10-9198-924FB59C8025}" type="sibTrans" cxnId="{91020BCB-9D1B-4772-9AF8-B5BE3EB75D82}">
      <dgm:prSet/>
      <dgm:spPr/>
      <dgm:t>
        <a:bodyPr/>
        <a:lstStyle/>
        <a:p>
          <a:endParaRPr lang="es-EC"/>
        </a:p>
      </dgm:t>
    </dgm:pt>
    <dgm:pt modelId="{99C6C7FB-C42A-4EF3-810C-629E41163F96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Facilitar el ejercicio del derecho al control social de las acciones u omisiones de quienes manejen fondos públicos. </a:t>
          </a:r>
          <a:endParaRPr lang="es-EC" dirty="0">
            <a:solidFill>
              <a:schemeClr val="tx1"/>
            </a:solidFill>
          </a:endParaRPr>
        </a:p>
      </dgm:t>
    </dgm:pt>
    <dgm:pt modelId="{6B1EB263-98BC-4801-97E7-4A91A2CBBBA6}" type="parTrans" cxnId="{096ACDFE-00F0-4D1B-ADA0-5E40F722912D}">
      <dgm:prSet/>
      <dgm:spPr/>
      <dgm:t>
        <a:bodyPr/>
        <a:lstStyle/>
        <a:p>
          <a:endParaRPr lang="es-EC"/>
        </a:p>
      </dgm:t>
    </dgm:pt>
    <dgm:pt modelId="{EDDDD637-139B-4CCB-86B6-D166F8C00DD7}" type="sibTrans" cxnId="{096ACDFE-00F0-4D1B-ADA0-5E40F722912D}">
      <dgm:prSet/>
      <dgm:spPr/>
      <dgm:t>
        <a:bodyPr/>
        <a:lstStyle/>
        <a:p>
          <a:endParaRPr lang="es-EC"/>
        </a:p>
      </dgm:t>
    </dgm:pt>
    <dgm:pt modelId="{63651A8E-49DA-4994-9120-EE1A24823FB8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Vigilar el cumplimiento de las políticas públicas. </a:t>
          </a:r>
          <a:endParaRPr lang="es-EC" dirty="0">
            <a:solidFill>
              <a:schemeClr val="bg1"/>
            </a:solidFill>
          </a:endParaRPr>
        </a:p>
      </dgm:t>
    </dgm:pt>
    <dgm:pt modelId="{9126E477-36C0-4D75-A347-545BA6AF4EB0}" type="parTrans" cxnId="{AE750B66-FF57-4CC0-BFF1-E71F79B4D1AE}">
      <dgm:prSet/>
      <dgm:spPr/>
      <dgm:t>
        <a:bodyPr/>
        <a:lstStyle/>
        <a:p>
          <a:endParaRPr lang="es-EC"/>
        </a:p>
      </dgm:t>
    </dgm:pt>
    <dgm:pt modelId="{8EFC1BD9-96C0-4F4C-BB52-4EE0DEEDF905}" type="sibTrans" cxnId="{AE750B66-FF57-4CC0-BFF1-E71F79B4D1AE}">
      <dgm:prSet/>
      <dgm:spPr/>
      <dgm:t>
        <a:bodyPr/>
        <a:lstStyle/>
        <a:p>
          <a:endParaRPr lang="es-EC"/>
        </a:p>
      </dgm:t>
    </dgm:pt>
    <dgm:pt modelId="{22E5AB8B-5774-4B9A-9B09-EFBBB9F54508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Prevenir y evitar la corrupción y el mal gobierno. </a:t>
          </a:r>
          <a:endParaRPr lang="es-EC" dirty="0">
            <a:solidFill>
              <a:schemeClr val="tx1"/>
            </a:solidFill>
          </a:endParaRPr>
        </a:p>
      </dgm:t>
    </dgm:pt>
    <dgm:pt modelId="{7422E908-D38E-44DD-95A5-E3B783771C4A}" type="parTrans" cxnId="{DFD1D0A9-C217-4917-9B40-35368714284F}">
      <dgm:prSet/>
      <dgm:spPr/>
      <dgm:t>
        <a:bodyPr/>
        <a:lstStyle/>
        <a:p>
          <a:endParaRPr lang="es-EC"/>
        </a:p>
      </dgm:t>
    </dgm:pt>
    <dgm:pt modelId="{E980CD72-0082-49E9-8884-A66B34229AF0}" type="sibTrans" cxnId="{DFD1D0A9-C217-4917-9B40-35368714284F}">
      <dgm:prSet/>
      <dgm:spPr/>
      <dgm:t>
        <a:bodyPr/>
        <a:lstStyle/>
        <a:p>
          <a:endParaRPr lang="es-EC"/>
        </a:p>
      </dgm:t>
    </dgm:pt>
    <dgm:pt modelId="{09FB5514-2871-4AEA-872B-634D4C01460C}">
      <dgm:prSet phldrT="[Texto]"/>
      <dgm:spPr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/>
          <a:stretch>
            <a:fillRect l="-1524" t="7620" r="1524" b="-7620"/>
          </a:stretch>
        </a:blip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  <a:contourClr>
            <a:schemeClr val="bg1"/>
          </a:contourClr>
        </a:sp3d>
      </dgm:spPr>
      <dgm:t>
        <a:bodyPr/>
        <a:lstStyle/>
        <a:p>
          <a:endParaRPr lang="es-EC" b="1" dirty="0">
            <a:solidFill>
              <a:schemeClr val="tx1"/>
            </a:solidFill>
          </a:endParaRPr>
        </a:p>
      </dgm:t>
    </dgm:pt>
    <dgm:pt modelId="{5D9C10D1-24EB-4552-8110-33647C30B7FE}" type="sibTrans" cxnId="{5BDA20BE-0C47-4D25-958D-54BED102EBB2}">
      <dgm:prSet/>
      <dgm:spPr/>
      <dgm:t>
        <a:bodyPr/>
        <a:lstStyle/>
        <a:p>
          <a:endParaRPr lang="es-EC"/>
        </a:p>
      </dgm:t>
    </dgm:pt>
    <dgm:pt modelId="{88B7D2C3-7C1D-4A58-A702-C571DED93BB7}" type="parTrans" cxnId="{5BDA20BE-0C47-4D25-958D-54BED102EBB2}">
      <dgm:prSet/>
      <dgm:spPr/>
      <dgm:t>
        <a:bodyPr/>
        <a:lstStyle/>
        <a:p>
          <a:endParaRPr lang="es-EC"/>
        </a:p>
      </dgm:t>
    </dgm:pt>
    <dgm:pt modelId="{ECC6F5FC-3E30-4A82-A1E7-D417FC991282}" type="pres">
      <dgm:prSet presAssocID="{E62A9530-D44C-4B83-BA97-62F2E8EBC66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868C355-B823-4294-9249-370BFBA2D575}" type="pres">
      <dgm:prSet presAssocID="{09FB5514-2871-4AEA-872B-634D4C01460C}" presName="centerShape" presStyleLbl="node0" presStyleIdx="0" presStyleCnt="1" custLinFactNeighborY="-133"/>
      <dgm:spPr/>
      <dgm:t>
        <a:bodyPr/>
        <a:lstStyle/>
        <a:p>
          <a:endParaRPr lang="es-EC"/>
        </a:p>
      </dgm:t>
    </dgm:pt>
    <dgm:pt modelId="{5076E57B-3613-4592-8DB2-56E95AF5BCFF}" type="pres">
      <dgm:prSet presAssocID="{3C162BEE-26BE-4D1B-9225-A5B0AC925F11}" presName="parTrans" presStyleLbl="bgSibTrans2D1" presStyleIdx="0" presStyleCnt="4"/>
      <dgm:spPr/>
      <dgm:t>
        <a:bodyPr/>
        <a:lstStyle/>
        <a:p>
          <a:endParaRPr lang="es-EC"/>
        </a:p>
      </dgm:t>
    </dgm:pt>
    <dgm:pt modelId="{DF697A91-EF61-4C81-98B4-411A8AB576BD}" type="pres">
      <dgm:prSet presAssocID="{837ABBCA-49C1-4432-8F86-3A07D260A7F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F4270F-C04D-453D-9990-AA7D88DC566C}" type="pres">
      <dgm:prSet presAssocID="{6B1EB263-98BC-4801-97E7-4A91A2CBBBA6}" presName="parTrans" presStyleLbl="bgSibTrans2D1" presStyleIdx="1" presStyleCnt="4"/>
      <dgm:spPr/>
      <dgm:t>
        <a:bodyPr/>
        <a:lstStyle/>
        <a:p>
          <a:endParaRPr lang="es-EC"/>
        </a:p>
      </dgm:t>
    </dgm:pt>
    <dgm:pt modelId="{893CD371-8E9F-471F-B418-C9ACD0A7F6F1}" type="pres">
      <dgm:prSet presAssocID="{99C6C7FB-C42A-4EF3-810C-629E41163F9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1E630B-5B25-406B-8ABB-19B44329EA66}" type="pres">
      <dgm:prSet presAssocID="{9126E477-36C0-4D75-A347-545BA6AF4EB0}" presName="parTrans" presStyleLbl="bgSibTrans2D1" presStyleIdx="2" presStyleCnt="4"/>
      <dgm:spPr/>
      <dgm:t>
        <a:bodyPr/>
        <a:lstStyle/>
        <a:p>
          <a:endParaRPr lang="es-EC"/>
        </a:p>
      </dgm:t>
    </dgm:pt>
    <dgm:pt modelId="{AE2377CE-F552-4F79-8FCE-EF6B03A32EEB}" type="pres">
      <dgm:prSet presAssocID="{63651A8E-49DA-4994-9120-EE1A24823FB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CC30C9-747F-42FA-ADF1-416A1793686E}" type="pres">
      <dgm:prSet presAssocID="{7422E908-D38E-44DD-95A5-E3B783771C4A}" presName="parTrans" presStyleLbl="bgSibTrans2D1" presStyleIdx="3" presStyleCnt="4"/>
      <dgm:spPr/>
      <dgm:t>
        <a:bodyPr/>
        <a:lstStyle/>
        <a:p>
          <a:endParaRPr lang="es-EC"/>
        </a:p>
      </dgm:t>
    </dgm:pt>
    <dgm:pt modelId="{458C81AB-D1C3-4D83-9301-0ACF90B54387}" type="pres">
      <dgm:prSet presAssocID="{22E5AB8B-5774-4B9A-9B09-EFBBB9F5450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BAD01A-166B-44EB-8519-FB32B9D2C855}" type="presOf" srcId="{09FB5514-2871-4AEA-872B-634D4C01460C}" destId="{A868C355-B823-4294-9249-370BFBA2D575}" srcOrd="0" destOrd="0" presId="urn:microsoft.com/office/officeart/2005/8/layout/radial4"/>
    <dgm:cxn modelId="{096ACDFE-00F0-4D1B-ADA0-5E40F722912D}" srcId="{09FB5514-2871-4AEA-872B-634D4C01460C}" destId="{99C6C7FB-C42A-4EF3-810C-629E41163F96}" srcOrd="1" destOrd="0" parTransId="{6B1EB263-98BC-4801-97E7-4A91A2CBBBA6}" sibTransId="{EDDDD637-139B-4CCB-86B6-D166F8C00DD7}"/>
    <dgm:cxn modelId="{A9B47808-3731-400F-9221-44A5CCF2D4E5}" type="presOf" srcId="{63651A8E-49DA-4994-9120-EE1A24823FB8}" destId="{AE2377CE-F552-4F79-8FCE-EF6B03A32EEB}" srcOrd="0" destOrd="0" presId="urn:microsoft.com/office/officeart/2005/8/layout/radial4"/>
    <dgm:cxn modelId="{CCA9A040-DD8E-41D7-91A4-9BFCE26BE780}" type="presOf" srcId="{3C162BEE-26BE-4D1B-9225-A5B0AC925F11}" destId="{5076E57B-3613-4592-8DB2-56E95AF5BCFF}" srcOrd="0" destOrd="0" presId="urn:microsoft.com/office/officeart/2005/8/layout/radial4"/>
    <dgm:cxn modelId="{2A03A5F3-372A-4EB3-AA86-CF1C53B484A7}" type="presOf" srcId="{6B1EB263-98BC-4801-97E7-4A91A2CBBBA6}" destId="{D1F4270F-C04D-453D-9990-AA7D88DC566C}" srcOrd="0" destOrd="0" presId="urn:microsoft.com/office/officeart/2005/8/layout/radial4"/>
    <dgm:cxn modelId="{AE750B66-FF57-4CC0-BFF1-E71F79B4D1AE}" srcId="{09FB5514-2871-4AEA-872B-634D4C01460C}" destId="{63651A8E-49DA-4994-9120-EE1A24823FB8}" srcOrd="2" destOrd="0" parTransId="{9126E477-36C0-4D75-A347-545BA6AF4EB0}" sibTransId="{8EFC1BD9-96C0-4F4C-BB52-4EE0DEEDF905}"/>
    <dgm:cxn modelId="{91020BCB-9D1B-4772-9AF8-B5BE3EB75D82}" srcId="{09FB5514-2871-4AEA-872B-634D4C01460C}" destId="{837ABBCA-49C1-4432-8F86-3A07D260A7FC}" srcOrd="0" destOrd="0" parTransId="{3C162BEE-26BE-4D1B-9225-A5B0AC925F11}" sibTransId="{3A61BDA9-F5CF-4E10-9198-924FB59C8025}"/>
    <dgm:cxn modelId="{5BDA20BE-0C47-4D25-958D-54BED102EBB2}" srcId="{E62A9530-D44C-4B83-BA97-62F2E8EBC66D}" destId="{09FB5514-2871-4AEA-872B-634D4C01460C}" srcOrd="0" destOrd="0" parTransId="{88B7D2C3-7C1D-4A58-A702-C571DED93BB7}" sibTransId="{5D9C10D1-24EB-4552-8110-33647C30B7FE}"/>
    <dgm:cxn modelId="{1A7E9889-E767-42BC-9EAE-D61257844A1B}" type="presOf" srcId="{E62A9530-D44C-4B83-BA97-62F2E8EBC66D}" destId="{ECC6F5FC-3E30-4A82-A1E7-D417FC991282}" srcOrd="0" destOrd="0" presId="urn:microsoft.com/office/officeart/2005/8/layout/radial4"/>
    <dgm:cxn modelId="{5899F883-6765-40BA-B3DA-1344BFBB6D28}" type="presOf" srcId="{99C6C7FB-C42A-4EF3-810C-629E41163F96}" destId="{893CD371-8E9F-471F-B418-C9ACD0A7F6F1}" srcOrd="0" destOrd="0" presId="urn:microsoft.com/office/officeart/2005/8/layout/radial4"/>
    <dgm:cxn modelId="{997D13EE-B07B-4658-A4F5-99C5C7239D2A}" type="presOf" srcId="{7422E908-D38E-44DD-95A5-E3B783771C4A}" destId="{8DCC30C9-747F-42FA-ADF1-416A1793686E}" srcOrd="0" destOrd="0" presId="urn:microsoft.com/office/officeart/2005/8/layout/radial4"/>
    <dgm:cxn modelId="{6222E9B4-A4CD-42DC-9670-2CDA9FD1528E}" type="presOf" srcId="{837ABBCA-49C1-4432-8F86-3A07D260A7FC}" destId="{DF697A91-EF61-4C81-98B4-411A8AB576BD}" srcOrd="0" destOrd="0" presId="urn:microsoft.com/office/officeart/2005/8/layout/radial4"/>
    <dgm:cxn modelId="{1B5FA35C-26BD-4C25-AC7C-B9A4638AC81A}" type="presOf" srcId="{22E5AB8B-5774-4B9A-9B09-EFBBB9F54508}" destId="{458C81AB-D1C3-4D83-9301-0ACF90B54387}" srcOrd="0" destOrd="0" presId="urn:microsoft.com/office/officeart/2005/8/layout/radial4"/>
    <dgm:cxn modelId="{D40387E1-21A8-4103-8AC8-E6240A27535D}" type="presOf" srcId="{9126E477-36C0-4D75-A347-545BA6AF4EB0}" destId="{D91E630B-5B25-406B-8ABB-19B44329EA66}" srcOrd="0" destOrd="0" presId="urn:microsoft.com/office/officeart/2005/8/layout/radial4"/>
    <dgm:cxn modelId="{DFD1D0A9-C217-4917-9B40-35368714284F}" srcId="{09FB5514-2871-4AEA-872B-634D4C01460C}" destId="{22E5AB8B-5774-4B9A-9B09-EFBBB9F54508}" srcOrd="3" destOrd="0" parTransId="{7422E908-D38E-44DD-95A5-E3B783771C4A}" sibTransId="{E980CD72-0082-49E9-8884-A66B34229AF0}"/>
    <dgm:cxn modelId="{7E780D23-7FB4-44F5-8A2B-E10AF8484B70}" type="presParOf" srcId="{ECC6F5FC-3E30-4A82-A1E7-D417FC991282}" destId="{A868C355-B823-4294-9249-370BFBA2D575}" srcOrd="0" destOrd="0" presId="urn:microsoft.com/office/officeart/2005/8/layout/radial4"/>
    <dgm:cxn modelId="{745D46CE-12B9-4C14-967C-AB5C39C76BB2}" type="presParOf" srcId="{ECC6F5FC-3E30-4A82-A1E7-D417FC991282}" destId="{5076E57B-3613-4592-8DB2-56E95AF5BCFF}" srcOrd="1" destOrd="0" presId="urn:microsoft.com/office/officeart/2005/8/layout/radial4"/>
    <dgm:cxn modelId="{3D0E04F9-3989-42FF-976B-58F085149AB4}" type="presParOf" srcId="{ECC6F5FC-3E30-4A82-A1E7-D417FC991282}" destId="{DF697A91-EF61-4C81-98B4-411A8AB576BD}" srcOrd="2" destOrd="0" presId="urn:microsoft.com/office/officeart/2005/8/layout/radial4"/>
    <dgm:cxn modelId="{EE2B53AD-7898-4A15-B4B9-3ACBB478CB0A}" type="presParOf" srcId="{ECC6F5FC-3E30-4A82-A1E7-D417FC991282}" destId="{D1F4270F-C04D-453D-9990-AA7D88DC566C}" srcOrd="3" destOrd="0" presId="urn:microsoft.com/office/officeart/2005/8/layout/radial4"/>
    <dgm:cxn modelId="{4B59A72E-3A19-43B2-8A77-EC9A5327CA89}" type="presParOf" srcId="{ECC6F5FC-3E30-4A82-A1E7-D417FC991282}" destId="{893CD371-8E9F-471F-B418-C9ACD0A7F6F1}" srcOrd="4" destOrd="0" presId="urn:microsoft.com/office/officeart/2005/8/layout/radial4"/>
    <dgm:cxn modelId="{088F9E15-7F64-4CDA-9B83-B8A6042387DF}" type="presParOf" srcId="{ECC6F5FC-3E30-4A82-A1E7-D417FC991282}" destId="{D91E630B-5B25-406B-8ABB-19B44329EA66}" srcOrd="5" destOrd="0" presId="urn:microsoft.com/office/officeart/2005/8/layout/radial4"/>
    <dgm:cxn modelId="{D12560A4-8E84-430B-A761-5D447B041563}" type="presParOf" srcId="{ECC6F5FC-3E30-4A82-A1E7-D417FC991282}" destId="{AE2377CE-F552-4F79-8FCE-EF6B03A32EEB}" srcOrd="6" destOrd="0" presId="urn:microsoft.com/office/officeart/2005/8/layout/radial4"/>
    <dgm:cxn modelId="{1A4C161F-9C21-41C5-8DB0-CBC8EDA035EC}" type="presParOf" srcId="{ECC6F5FC-3E30-4A82-A1E7-D417FC991282}" destId="{8DCC30C9-747F-42FA-ADF1-416A1793686E}" srcOrd="7" destOrd="0" presId="urn:microsoft.com/office/officeart/2005/8/layout/radial4"/>
    <dgm:cxn modelId="{C5A528D0-B489-4C07-B196-1025CC89514D}" type="presParOf" srcId="{ECC6F5FC-3E30-4A82-A1E7-D417FC991282}" destId="{458C81AB-D1C3-4D83-9301-0ACF90B54387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8C355-B823-4294-9249-370BFBA2D575}">
      <dsp:nvSpPr>
        <dsp:cNvPr id="0" name=""/>
        <dsp:cNvSpPr/>
      </dsp:nvSpPr>
      <dsp:spPr>
        <a:xfrm>
          <a:off x="3193189" y="3095977"/>
          <a:ext cx="2362085" cy="2362085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/>
          <a:stretch>
            <a:fillRect l="-1524" t="7620" r="1524" b="-762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b="1" kern="1200" dirty="0">
            <a:solidFill>
              <a:schemeClr val="tx1"/>
            </a:solidFill>
          </a:endParaRPr>
        </a:p>
      </dsp:txBody>
      <dsp:txXfrm>
        <a:off x="3539108" y="3441896"/>
        <a:ext cx="1670247" cy="1670247"/>
      </dsp:txXfrm>
    </dsp:sp>
    <dsp:sp modelId="{5076E57B-3613-4592-8DB2-56E95AF5BCFF}">
      <dsp:nvSpPr>
        <dsp:cNvPr id="0" name=""/>
        <dsp:cNvSpPr/>
      </dsp:nvSpPr>
      <dsp:spPr>
        <a:xfrm rot="11691161">
          <a:off x="1089010" y="3342625"/>
          <a:ext cx="2062082" cy="6731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697A91-EF61-4C81-98B4-411A8AB576BD}">
      <dsp:nvSpPr>
        <dsp:cNvPr id="0" name=""/>
        <dsp:cNvSpPr/>
      </dsp:nvSpPr>
      <dsp:spPr>
        <a:xfrm>
          <a:off x="1469" y="2517338"/>
          <a:ext cx="2243981" cy="1795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Garantizar a los mandantes el acceso a la información de manera periódica y permanente, con respecto a la gestión pública.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54048" y="2569917"/>
        <a:ext cx="2138823" cy="1690026"/>
      </dsp:txXfrm>
    </dsp:sp>
    <dsp:sp modelId="{D1F4270F-C04D-453D-9990-AA7D88DC566C}">
      <dsp:nvSpPr>
        <dsp:cNvPr id="0" name=""/>
        <dsp:cNvSpPr/>
      </dsp:nvSpPr>
      <dsp:spPr>
        <a:xfrm rot="14696126">
          <a:off x="2359261" y="1830708"/>
          <a:ext cx="2056596" cy="6731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3CD371-8E9F-471F-B418-C9ACD0A7F6F1}">
      <dsp:nvSpPr>
        <dsp:cNvPr id="0" name=""/>
        <dsp:cNvSpPr/>
      </dsp:nvSpPr>
      <dsp:spPr>
        <a:xfrm>
          <a:off x="1829942" y="338249"/>
          <a:ext cx="2243981" cy="1795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Facilitar el ejercicio del derecho al control social de las acciones u omisiones de quienes manejen fondos públicos. </a:t>
          </a:r>
          <a:endParaRPr lang="es-EC" sz="1700" kern="1200" dirty="0">
            <a:solidFill>
              <a:schemeClr val="tx1"/>
            </a:solidFill>
          </a:endParaRPr>
        </a:p>
      </dsp:txBody>
      <dsp:txXfrm>
        <a:off x="1882521" y="390828"/>
        <a:ext cx="2138823" cy="1690026"/>
      </dsp:txXfrm>
    </dsp:sp>
    <dsp:sp modelId="{D91E630B-5B25-406B-8ABB-19B44329EA66}">
      <dsp:nvSpPr>
        <dsp:cNvPr id="0" name=""/>
        <dsp:cNvSpPr/>
      </dsp:nvSpPr>
      <dsp:spPr>
        <a:xfrm rot="17703874">
          <a:off x="4332605" y="1830708"/>
          <a:ext cx="2056596" cy="6731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2377CE-F552-4F79-8FCE-EF6B03A32EEB}">
      <dsp:nvSpPr>
        <dsp:cNvPr id="0" name=""/>
        <dsp:cNvSpPr/>
      </dsp:nvSpPr>
      <dsp:spPr>
        <a:xfrm>
          <a:off x="4674540" y="338249"/>
          <a:ext cx="2243981" cy="1795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Vigilar el cumplimiento de las políticas públicas. 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4727119" y="390828"/>
        <a:ext cx="2138823" cy="1690026"/>
      </dsp:txXfrm>
    </dsp:sp>
    <dsp:sp modelId="{8DCC30C9-747F-42FA-ADF1-416A1793686E}">
      <dsp:nvSpPr>
        <dsp:cNvPr id="0" name=""/>
        <dsp:cNvSpPr/>
      </dsp:nvSpPr>
      <dsp:spPr>
        <a:xfrm rot="20708839">
          <a:off x="5597370" y="3342625"/>
          <a:ext cx="2062082" cy="6731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8C81AB-D1C3-4D83-9301-0ACF90B54387}">
      <dsp:nvSpPr>
        <dsp:cNvPr id="0" name=""/>
        <dsp:cNvSpPr/>
      </dsp:nvSpPr>
      <dsp:spPr>
        <a:xfrm>
          <a:off x="6503013" y="2517338"/>
          <a:ext cx="2243981" cy="1795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Prevenir y evitar la corrupción y el mal gobierno. </a:t>
          </a:r>
          <a:endParaRPr lang="es-EC" sz="1700" kern="1200" dirty="0">
            <a:solidFill>
              <a:schemeClr val="tx1"/>
            </a:solidFill>
          </a:endParaRPr>
        </a:p>
      </dsp:txBody>
      <dsp:txXfrm>
        <a:off x="6555592" y="2569917"/>
        <a:ext cx="2138823" cy="169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B88B94-953F-46AA-98D0-2A4F3602A439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75CD34-3C6F-4683-A195-3CDC450517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5390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Son</a:t>
            </a:r>
            <a:r>
              <a:rPr lang="es-EC" baseline="0" dirty="0" smtClean="0"/>
              <a:t> los objetivos del proceso de rendición de cuentas establecido en la Ley Orgánica de Participación Ciudadana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3284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Porcentaje</a:t>
            </a:r>
            <a:r>
              <a:rPr lang="es-EC" baseline="0" dirty="0" smtClean="0"/>
              <a:t> de cumplimiento de la Plan de Manejo Ambiental 97%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887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Disposición</a:t>
            </a:r>
            <a:r>
              <a:rPr lang="es-EC" baseline="0" dirty="0" smtClean="0"/>
              <a:t> final de equipos y materiales inservibles, de acuerdo a </a:t>
            </a:r>
            <a:r>
              <a:rPr lang="es-EC" baseline="0" dirty="0" err="1" smtClean="0"/>
              <a:t>noramtiva</a:t>
            </a:r>
            <a:r>
              <a:rPr lang="es-EC" baseline="0" dirty="0" smtClean="0"/>
              <a:t> ambiental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816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Para viajar de Loja a Tulcán se recorre aproximadamente 860 km, que es menos de la ¼</a:t>
            </a:r>
            <a:r>
              <a:rPr lang="es-EC" baseline="0" dirty="0" smtClean="0"/>
              <a:t> parte del total en km de las líneas en operación de CELEC EP TRANSELECTRIC</a:t>
            </a:r>
            <a:r>
              <a:rPr lang="es-EC" dirty="0" smtClean="0"/>
              <a:t>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056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45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525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Resolución</a:t>
            </a:r>
            <a:r>
              <a:rPr lang="es-EC" baseline="0" dirty="0" smtClean="0"/>
              <a:t> de 21 de agosto de 2012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459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Devengado contable + anticipos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96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BENEFICIARIOSLOJA</a:t>
            </a:r>
            <a:r>
              <a:rPr lang="es-EC" baseline="0" dirty="0" smtClean="0"/>
              <a:t> Y ZAMORA 180 </a:t>
            </a:r>
            <a:r>
              <a:rPr lang="es-EC" baseline="0" dirty="0" err="1" smtClean="0"/>
              <a:t>mIL</a:t>
            </a:r>
            <a:r>
              <a:rPr lang="es-EC" baseline="0" dirty="0" smtClean="0"/>
              <a:t> aproximadamente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8876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Proyectos de mejora de gestión son el sistema de análisis integrado y otros estudios</a:t>
            </a:r>
          </a:p>
          <a:p>
            <a:r>
              <a:rPr lang="es-EC" dirty="0" smtClean="0"/>
              <a:t>Los</a:t>
            </a:r>
            <a:r>
              <a:rPr lang="es-EC" baseline="0" dirty="0" smtClean="0"/>
              <a:t> datos de inversión son lo acumulado hasta </a:t>
            </a:r>
            <a:r>
              <a:rPr lang="es-EC" baseline="0" dirty="0" err="1" smtClean="0"/>
              <a:t>diembre</a:t>
            </a:r>
            <a:r>
              <a:rPr lang="es-EC" baseline="0" dirty="0" smtClean="0"/>
              <a:t> 2013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020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500 </a:t>
            </a:r>
            <a:r>
              <a:rPr lang="es-EC" dirty="0" err="1" smtClean="0"/>
              <a:t>kV</a:t>
            </a:r>
            <a:r>
              <a:rPr lang="es-EC" dirty="0" smtClean="0"/>
              <a:t> es 599 millones contrato de construcción,</a:t>
            </a:r>
            <a:r>
              <a:rPr lang="es-EC" baseline="0" dirty="0" smtClean="0"/>
              <a:t> 33 millones el de operación y el 45 millones es contraparte local y estudios como el topográfico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CD34-3C6F-4683-A195-3CDC450517E7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477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92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43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4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74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96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15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27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04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42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48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21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7B350-7251-42F2-B9F8-F60084AA69F0}" type="datetimeFigureOut">
              <a:rPr lang="es-EC" smtClean="0"/>
              <a:t>11/03/2014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F158-D3C1-4209-B6BC-B7DAAC1C66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328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038237" y="18864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GESTIÓN DESCONCENTRADA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980728"/>
            <a:ext cx="6984775" cy="587727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850650" y="723167"/>
            <a:ext cx="3185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Reducir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  tiempos de atención a zonas geográficamente distantes 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la ocurrencia de emergencias en el SNT.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084168" y="285293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Asegurar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disponibilidad oportuna de equipos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, capital humano 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instalaciones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la ejecución de mantenimientos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923928" y="2636912"/>
            <a:ext cx="2304256" cy="223224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effectLst>
            <a:glow>
              <a:schemeClr val="accent1">
                <a:alpha val="75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Rectángulo"/>
          <p:cNvSpPr/>
          <p:nvPr/>
        </p:nvSpPr>
        <p:spPr>
          <a:xfrm>
            <a:off x="3527884" y="4725144"/>
            <a:ext cx="255628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2915816" y="4725144"/>
            <a:ext cx="2304256" cy="223224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effectLst>
            <a:glow>
              <a:schemeClr val="accent1">
                <a:alpha val="75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5076056" y="508518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Mejorar la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de los proyectos para la evacuación de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energía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producida por los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nuevos proyectos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generación eléctrica.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764704"/>
            <a:ext cx="392392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ZONAS OPERATIVAS Y DE EXPANSIÓN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653898" y="548680"/>
            <a:ext cx="2304256" cy="223224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effectLst>
            <a:glow>
              <a:schemeClr val="accent1">
                <a:alpha val="75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52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665693"/>
            <a:ext cx="2339752" cy="125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/>
          <p:cNvSpPr/>
          <p:nvPr/>
        </p:nvSpPr>
        <p:spPr>
          <a:xfrm>
            <a:off x="3698112" y="188640"/>
            <a:ext cx="38327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EJECUCIÓN</a:t>
            </a:r>
          </a:p>
          <a:p>
            <a:pPr algn="ctr"/>
            <a:r>
              <a:rPr lang="es-EC" sz="28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itchFamily="34" charset="0"/>
              </a:rPr>
              <a:t>PRESUPUESTARIA</a:t>
            </a:r>
            <a:endParaRPr lang="es-EC" sz="28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3714"/>
            <a:ext cx="7776863" cy="57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88795" y="188640"/>
            <a:ext cx="5651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PROYECTOS DE INVERSIÓN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" y="681392"/>
            <a:ext cx="2849893" cy="21374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718005"/>
            <a:ext cx="2808313" cy="21062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92696"/>
            <a:ext cx="3384377" cy="21261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10 CuadroTexto"/>
          <p:cNvSpPr txBox="1"/>
          <p:nvPr/>
        </p:nvSpPr>
        <p:spPr>
          <a:xfrm>
            <a:off x="2020529" y="243765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S/E LOJA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770683" y="243765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S/E LOJA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538282" y="2437652"/>
            <a:ext cx="1642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S/E LAS ESCLUSAS</a:t>
            </a:r>
            <a:endParaRPr lang="es-EC" sz="1400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96247"/>
            <a:ext cx="7295582" cy="384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4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88795" y="188640"/>
            <a:ext cx="5651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PROYECTOS DE INVERSIÓN</a:t>
            </a: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04" y="643228"/>
            <a:ext cx="2838095" cy="212857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" y="2132856"/>
            <a:ext cx="6342225" cy="382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04" y="2771800"/>
            <a:ext cx="2892490" cy="216936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41168"/>
            <a:ext cx="2917036" cy="1944216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5" name="34 CuadroTexto"/>
          <p:cNvSpPr txBox="1"/>
          <p:nvPr/>
        </p:nvSpPr>
        <p:spPr>
          <a:xfrm>
            <a:off x="6948264" y="228376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BANCO DE CAPACITORES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948264" y="450912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S/E TERMOESMERALDAS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7758710" y="6538087"/>
            <a:ext cx="138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S/E MILAGRO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2756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88795" y="188640"/>
            <a:ext cx="5651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PROYECTOS DE INVERSIÓN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3" y="1849242"/>
            <a:ext cx="5221749" cy="4822038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4211960" y="2632676"/>
            <a:ext cx="1728192" cy="22364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1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3059832" y="4581128"/>
            <a:ext cx="1728192" cy="2236484"/>
          </a:xfrm>
          <a:prstGeom prst="ellipse">
            <a:avLst/>
          </a:prstGeom>
          <a:blipFill>
            <a:blip r:embed="rId6"/>
            <a:stretch>
              <a:fillRect l="-10000" r="-17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4716016" y="98072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 encuentran en ejecución 2 proyectos para mejorar la gestión del SNT, en los que se ha invertido USD 4.71 millones.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38989" y="5157192"/>
            <a:ext cx="4171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 encuentran en ejecución 11 proyectos de construcción de líneas de transmisión, en los que se ha invertido USD 58.55 millones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940154" y="2560836"/>
            <a:ext cx="3240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 encuentran en ejecución 24 proyectos de construcción, modernización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o ampliación de subestaciones, en los que se ha invertido USD 47.44 millones.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2867198" y="722313"/>
            <a:ext cx="1728192" cy="2236484"/>
          </a:xfrm>
          <a:prstGeom prst="ellipse">
            <a:avLst/>
          </a:prstGeom>
          <a:blipFill dpi="0" rotWithShape="1">
            <a:blip r:embed="rId7"/>
            <a:srcRect/>
            <a:stretch>
              <a:fillRect l="-10000" r="-1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25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12563"/>
            <a:ext cx="4681416" cy="4540773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698499" y="188640"/>
            <a:ext cx="3832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PROYECTO 500 </a:t>
            </a:r>
            <a:r>
              <a:rPr lang="es-EC" sz="28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kV</a:t>
            </a:r>
            <a:endParaRPr lang="es-EC" sz="2800" b="1" dirty="0" smtClean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211960" y="2632676"/>
            <a:ext cx="1728192" cy="2236484"/>
          </a:xfrm>
          <a:prstGeom prst="ellipse">
            <a:avLst/>
          </a:prstGeom>
          <a:blipFill dpi="0" rotWithShape="1">
            <a:blip r:embed="rId5"/>
            <a:srcRect/>
            <a:stretch>
              <a:fillRect l="-2000" r="-1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4716016" y="764704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La inversión prevista para el proyecto 500kV es de USD 677 millones, que incluyen: suministros y construcción y la operación y mantenimiento en los primeros años.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838989" y="5157192"/>
            <a:ext cx="4171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El proyecto incluye la construcción, ampliación y modernización de 8 subestaciones y 10 líneas de transmisión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940154" y="2765827"/>
            <a:ext cx="32403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 han invertido USD 78.22 millones y el proyecto se encuentra en la etapa final de la consecución de la licencia ambiental y de los diseños definitivos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2867198" y="722313"/>
            <a:ext cx="1728192" cy="2236484"/>
          </a:xfrm>
          <a:prstGeom prst="ellipse">
            <a:avLst/>
          </a:prstGeom>
          <a:blipFill dpi="0" rotWithShape="1">
            <a:blip r:embed="rId6"/>
            <a:srcRect/>
            <a:stretch>
              <a:fillRect l="1000" t="2000" r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Rectángulo"/>
          <p:cNvSpPr/>
          <p:nvPr/>
        </p:nvSpPr>
        <p:spPr>
          <a:xfrm>
            <a:off x="899592" y="6095365"/>
            <a:ext cx="268768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3059832" y="4581128"/>
            <a:ext cx="1728192" cy="2236484"/>
          </a:xfrm>
          <a:prstGeom prst="ellipse">
            <a:avLst/>
          </a:prstGeom>
          <a:blipFill dpi="0" rotWithShape="1">
            <a:blip r:embed="rId7"/>
            <a:srcRect/>
            <a:stretch>
              <a:fillRect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14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23720" y="188640"/>
            <a:ext cx="33815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PROCESOS DE </a:t>
            </a:r>
          </a:p>
          <a:p>
            <a:pPr algn="ctr"/>
            <a:r>
              <a:rPr lang="es-EC" sz="28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itchFamily="34" charset="0"/>
              </a:rPr>
              <a:t>CONTRATACIÓN</a:t>
            </a:r>
            <a:endParaRPr lang="es-EC" sz="2800" dirty="0">
              <a:solidFill>
                <a:schemeClr val="tx2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2466975" cy="184785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8" name="17 CuadroTexto"/>
          <p:cNvSpPr txBox="1"/>
          <p:nvPr/>
        </p:nvSpPr>
        <p:spPr>
          <a:xfrm>
            <a:off x="3419872" y="322575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USD 681 millones en procesos de contratación pública finalizados 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139952" y="4509120"/>
            <a:ext cx="4752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El proceso de contratación para el Proyecto de Extra Alta Tensión 500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kV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, fue realizado mediante Régimen Especial y adjudicado por un monto de USD 632 millones (Construcción + Operación y Mantenimiento)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87" y="4293096"/>
            <a:ext cx="1721525" cy="2266433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7594"/>
            <a:ext cx="2905125" cy="165735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3" name="22 CuadroTexto"/>
          <p:cNvSpPr txBox="1"/>
          <p:nvPr/>
        </p:nvSpPr>
        <p:spPr>
          <a:xfrm>
            <a:off x="5220072" y="148478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2.597 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procesos de contratación pública finalizados,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amparados en la normativa vigente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8474"/>
            <a:ext cx="7848872" cy="488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Botón de acción: Información">
            <a:hlinkClick r:id="" action="ppaction://noaction" highlightClick="1"/>
          </p:cNvPr>
          <p:cNvSpPr/>
          <p:nvPr/>
        </p:nvSpPr>
        <p:spPr>
          <a:xfrm>
            <a:off x="8676456" y="6263446"/>
            <a:ext cx="360040" cy="477922"/>
          </a:xfrm>
          <a:prstGeom prst="actionButtonInformat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0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877108"/>
            <a:ext cx="1944216" cy="1157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/>
          <p:cNvSpPr/>
          <p:nvPr/>
        </p:nvSpPr>
        <p:spPr>
          <a:xfrm>
            <a:off x="2051720" y="18864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PARTICIPACIÓN CIUDADANA</a:t>
            </a: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1851" r="34887" b="1441"/>
          <a:stretch/>
        </p:blipFill>
        <p:spPr bwMode="auto">
          <a:xfrm>
            <a:off x="917874" y="711860"/>
            <a:ext cx="7182518" cy="609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48 Llamada con línea 2"/>
          <p:cNvSpPr/>
          <p:nvPr/>
        </p:nvSpPr>
        <p:spPr>
          <a:xfrm>
            <a:off x="4608004" y="1772816"/>
            <a:ext cx="684076" cy="504056"/>
          </a:xfrm>
          <a:prstGeom prst="borderCallout2">
            <a:avLst>
              <a:gd name="adj1" fmla="val 48985"/>
              <a:gd name="adj2" fmla="val 2806"/>
              <a:gd name="adj3" fmla="val 56544"/>
              <a:gd name="adj4" fmla="val -29199"/>
              <a:gd name="adj5" fmla="val 78486"/>
              <a:gd name="adj6" fmla="val -92616"/>
            </a:avLst>
          </a:prstGeom>
          <a:solidFill>
            <a:srgbClr val="333399"/>
          </a:solidFill>
          <a:ln w="28575">
            <a:solidFill>
              <a:srgbClr val="AB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000" dirty="0" smtClean="0"/>
              <a:t>Pifo</a:t>
            </a:r>
            <a:endParaRPr lang="es-EC" sz="1000" dirty="0"/>
          </a:p>
          <a:p>
            <a:r>
              <a:rPr lang="es-EC" sz="1000" dirty="0" smtClean="0"/>
              <a:t>Píntag </a:t>
            </a:r>
            <a:r>
              <a:rPr lang="es-EC" sz="900" dirty="0" smtClean="0"/>
              <a:t>Mejía</a:t>
            </a:r>
            <a:endParaRPr lang="es-EC" sz="900" dirty="0"/>
          </a:p>
        </p:txBody>
      </p:sp>
      <p:sp>
        <p:nvSpPr>
          <p:cNvPr id="50" name="49 Llamada con línea 2"/>
          <p:cNvSpPr/>
          <p:nvPr/>
        </p:nvSpPr>
        <p:spPr>
          <a:xfrm>
            <a:off x="712464" y="1772816"/>
            <a:ext cx="1153170" cy="987195"/>
          </a:xfrm>
          <a:prstGeom prst="borderCallout2">
            <a:avLst>
              <a:gd name="adj1" fmla="val 48722"/>
              <a:gd name="adj2" fmla="val 99871"/>
              <a:gd name="adj3" fmla="val 50083"/>
              <a:gd name="adj4" fmla="val 167528"/>
              <a:gd name="adj5" fmla="val 111138"/>
              <a:gd name="adj6" fmla="val 239949"/>
            </a:avLst>
          </a:prstGeom>
          <a:solidFill>
            <a:srgbClr val="333399"/>
          </a:solidFill>
          <a:ln w="28575">
            <a:solidFill>
              <a:srgbClr val="AB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000" dirty="0" smtClean="0"/>
              <a:t>San José de Poal</a:t>
            </a:r>
            <a:r>
              <a:rPr lang="es-EC" sz="1000" dirty="0"/>
              <a:t>ó</a:t>
            </a:r>
            <a:r>
              <a:rPr lang="es-EC" sz="1000" dirty="0" smtClean="0"/>
              <a:t> Cochapamba, Canghagua, Pastocalle, </a:t>
            </a:r>
          </a:p>
          <a:p>
            <a:r>
              <a:rPr lang="es-EC" sz="1000" dirty="0" smtClean="0"/>
              <a:t>Mulaló, Tanicuchí, </a:t>
            </a:r>
          </a:p>
          <a:p>
            <a:r>
              <a:rPr lang="es-EC" sz="1000" dirty="0" smtClean="0"/>
              <a:t>Toacaso</a:t>
            </a:r>
            <a:endParaRPr lang="es-EC" sz="1000" dirty="0"/>
          </a:p>
        </p:txBody>
      </p:sp>
      <p:sp>
        <p:nvSpPr>
          <p:cNvPr id="51" name="50 Llamada con línea 2"/>
          <p:cNvSpPr/>
          <p:nvPr/>
        </p:nvSpPr>
        <p:spPr>
          <a:xfrm>
            <a:off x="5582588" y="4616720"/>
            <a:ext cx="1365676" cy="763952"/>
          </a:xfrm>
          <a:prstGeom prst="borderCallout2">
            <a:avLst>
              <a:gd name="adj1" fmla="val 662"/>
              <a:gd name="adj2" fmla="val 50719"/>
              <a:gd name="adj3" fmla="val -79908"/>
              <a:gd name="adj4" fmla="val 20629"/>
              <a:gd name="adj5" fmla="val -177421"/>
              <a:gd name="adj6" fmla="val -113929"/>
            </a:avLst>
          </a:prstGeom>
          <a:solidFill>
            <a:srgbClr val="333399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000" dirty="0" smtClean="0">
                <a:solidFill>
                  <a:schemeClr val="bg1"/>
                </a:solidFill>
              </a:rPr>
              <a:t>Juan Benigno Vela, Cusubamba, </a:t>
            </a:r>
          </a:p>
          <a:p>
            <a:r>
              <a:rPr lang="es-EC" sz="1000" dirty="0" smtClean="0">
                <a:solidFill>
                  <a:schemeClr val="bg1"/>
                </a:solidFill>
              </a:rPr>
              <a:t>San Antonio  de Pasa, TIisaleo, Ambato </a:t>
            </a:r>
            <a:endParaRPr lang="es-EC" sz="1000" dirty="0">
              <a:solidFill>
                <a:schemeClr val="bg1"/>
              </a:solidFill>
            </a:endParaRPr>
          </a:p>
        </p:txBody>
      </p:sp>
      <p:sp>
        <p:nvSpPr>
          <p:cNvPr id="52" name="51 Llamada con línea 2"/>
          <p:cNvSpPr/>
          <p:nvPr/>
        </p:nvSpPr>
        <p:spPr>
          <a:xfrm>
            <a:off x="5432876" y="2276872"/>
            <a:ext cx="1515388" cy="468464"/>
          </a:xfrm>
          <a:prstGeom prst="borderCallout2">
            <a:avLst>
              <a:gd name="adj1" fmla="val 51282"/>
              <a:gd name="adj2" fmla="val 467"/>
              <a:gd name="adj3" fmla="val 75680"/>
              <a:gd name="adj4" fmla="val -15410"/>
              <a:gd name="adj5" fmla="val 140965"/>
              <a:gd name="adj6" fmla="val -32839"/>
            </a:avLst>
          </a:prstGeom>
          <a:solidFill>
            <a:srgbClr val="333399"/>
          </a:solidFill>
          <a:ln w="28575">
            <a:solidFill>
              <a:srgbClr val="AB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000" dirty="0" smtClean="0"/>
              <a:t>Papallacta,                            Santa Rosa  del Chaco                    Sardinas</a:t>
            </a:r>
            <a:endParaRPr lang="es-EC" sz="1000" dirty="0"/>
          </a:p>
        </p:txBody>
      </p:sp>
      <p:sp>
        <p:nvSpPr>
          <p:cNvPr id="53" name="52 Llamada con línea 2"/>
          <p:cNvSpPr/>
          <p:nvPr/>
        </p:nvSpPr>
        <p:spPr>
          <a:xfrm>
            <a:off x="6612812" y="3213740"/>
            <a:ext cx="911516" cy="360040"/>
          </a:xfrm>
          <a:prstGeom prst="borderCallout2">
            <a:avLst>
              <a:gd name="adj1" fmla="val 47851"/>
              <a:gd name="adj2" fmla="val -1018"/>
              <a:gd name="adj3" fmla="val 74306"/>
              <a:gd name="adj4" fmla="val -27117"/>
              <a:gd name="adj5" fmla="val 138955"/>
              <a:gd name="adj6" fmla="val -30993"/>
            </a:avLst>
          </a:prstGeom>
          <a:solidFill>
            <a:srgbClr val="333399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Pastaza</a:t>
            </a:r>
            <a:endParaRPr lang="es-EC" sz="1000" dirty="0"/>
          </a:p>
        </p:txBody>
      </p:sp>
      <p:sp>
        <p:nvSpPr>
          <p:cNvPr id="54" name="53 Llamada con línea 2"/>
          <p:cNvSpPr/>
          <p:nvPr/>
        </p:nvSpPr>
        <p:spPr>
          <a:xfrm>
            <a:off x="4895160" y="892932"/>
            <a:ext cx="623483" cy="360040"/>
          </a:xfrm>
          <a:prstGeom prst="borderCallout2">
            <a:avLst>
              <a:gd name="adj1" fmla="val 50853"/>
              <a:gd name="adj2" fmla="val -33"/>
              <a:gd name="adj3" fmla="val 90180"/>
              <a:gd name="adj4" fmla="val -36527"/>
              <a:gd name="adj5" fmla="val 129992"/>
              <a:gd name="adj6" fmla="val -79911"/>
            </a:avLst>
          </a:prstGeom>
          <a:solidFill>
            <a:srgbClr val="333399"/>
          </a:solidFill>
          <a:ln w="28575">
            <a:solidFill>
              <a:srgbClr val="AB01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Urbina</a:t>
            </a:r>
            <a:endParaRPr lang="es-EC" sz="1000" dirty="0"/>
          </a:p>
        </p:txBody>
      </p:sp>
      <p:sp>
        <p:nvSpPr>
          <p:cNvPr id="55" name="54 Llamada con línea 2"/>
          <p:cNvSpPr/>
          <p:nvPr/>
        </p:nvSpPr>
        <p:spPr>
          <a:xfrm>
            <a:off x="498283" y="3267746"/>
            <a:ext cx="695491" cy="360040"/>
          </a:xfrm>
          <a:prstGeom prst="borderCallout2">
            <a:avLst>
              <a:gd name="adj1" fmla="val 47851"/>
              <a:gd name="adj2" fmla="val 99860"/>
              <a:gd name="adj3" fmla="val 58433"/>
              <a:gd name="adj4" fmla="val 192872"/>
              <a:gd name="adj5" fmla="val 115146"/>
              <a:gd name="adj6" fmla="val 336803"/>
            </a:avLst>
          </a:prstGeom>
          <a:solidFill>
            <a:srgbClr val="333399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Quevedo</a:t>
            </a:r>
            <a:endParaRPr lang="es-EC" sz="1000" dirty="0"/>
          </a:p>
        </p:txBody>
      </p:sp>
      <p:sp>
        <p:nvSpPr>
          <p:cNvPr id="56" name="55 Llamada con línea 2"/>
          <p:cNvSpPr/>
          <p:nvPr/>
        </p:nvSpPr>
        <p:spPr>
          <a:xfrm>
            <a:off x="4577696" y="5445224"/>
            <a:ext cx="1004892" cy="360040"/>
          </a:xfrm>
          <a:prstGeom prst="borderCallout2">
            <a:avLst>
              <a:gd name="adj1" fmla="val 47110"/>
              <a:gd name="adj2" fmla="val -179"/>
              <a:gd name="adj3" fmla="val 47140"/>
              <a:gd name="adj4" fmla="val -20599"/>
              <a:gd name="adj5" fmla="val -74221"/>
              <a:gd name="adj6" fmla="val -128100"/>
            </a:avLst>
          </a:prstGeom>
          <a:solidFill>
            <a:srgbClr val="333399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San Fernando</a:t>
            </a:r>
            <a:endParaRPr lang="es-EC" sz="1000" dirty="0"/>
          </a:p>
        </p:txBody>
      </p:sp>
      <p:sp>
        <p:nvSpPr>
          <p:cNvPr id="57" name="56 Llamada con línea 2"/>
          <p:cNvSpPr/>
          <p:nvPr/>
        </p:nvSpPr>
        <p:spPr>
          <a:xfrm>
            <a:off x="712464" y="877108"/>
            <a:ext cx="961358" cy="360040"/>
          </a:xfrm>
          <a:prstGeom prst="borderCallout2">
            <a:avLst>
              <a:gd name="adj1" fmla="val 42560"/>
              <a:gd name="adj2" fmla="val 99679"/>
              <a:gd name="adj3" fmla="val 84889"/>
              <a:gd name="adj4" fmla="val 157091"/>
              <a:gd name="adj5" fmla="val 305625"/>
              <a:gd name="adj6" fmla="val 231857"/>
            </a:avLst>
          </a:prstGeom>
          <a:solidFill>
            <a:srgbClr val="333399"/>
          </a:solidFill>
          <a:ln w="28575">
            <a:solidFill>
              <a:srgbClr val="AB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000" dirty="0" smtClean="0"/>
              <a:t>La Concordia</a:t>
            </a:r>
            <a:endParaRPr lang="es-EC" sz="1000" dirty="0"/>
          </a:p>
        </p:txBody>
      </p:sp>
      <p:sp>
        <p:nvSpPr>
          <p:cNvPr id="58" name="57 Anillo"/>
          <p:cNvSpPr/>
          <p:nvPr/>
        </p:nvSpPr>
        <p:spPr>
          <a:xfrm>
            <a:off x="4355976" y="1304764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9" name="58 Anillo"/>
          <p:cNvSpPr/>
          <p:nvPr/>
        </p:nvSpPr>
        <p:spPr>
          <a:xfrm>
            <a:off x="3916260" y="2106512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0" name="59 Anillo"/>
          <p:cNvSpPr/>
          <p:nvPr/>
        </p:nvSpPr>
        <p:spPr>
          <a:xfrm>
            <a:off x="4871577" y="2878043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1" name="60 Anillo"/>
          <p:cNvSpPr/>
          <p:nvPr/>
        </p:nvSpPr>
        <p:spPr>
          <a:xfrm>
            <a:off x="6256870" y="3681028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2" name="61 Anillo"/>
          <p:cNvSpPr/>
          <p:nvPr/>
        </p:nvSpPr>
        <p:spPr>
          <a:xfrm>
            <a:off x="3995936" y="3212976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3455876" y="2781554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4" name="63 Anillo"/>
          <p:cNvSpPr/>
          <p:nvPr/>
        </p:nvSpPr>
        <p:spPr>
          <a:xfrm>
            <a:off x="2897814" y="1926492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5" name="64 Anillo"/>
          <p:cNvSpPr/>
          <p:nvPr/>
        </p:nvSpPr>
        <p:spPr>
          <a:xfrm>
            <a:off x="3188060" y="5085184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6" name="65 Anillo"/>
          <p:cNvSpPr/>
          <p:nvPr/>
        </p:nvSpPr>
        <p:spPr>
          <a:xfrm>
            <a:off x="2807804" y="3609020"/>
            <a:ext cx="108012" cy="108012"/>
          </a:xfrm>
          <a:prstGeom prst="don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04800" y="5380672"/>
            <a:ext cx="3744416" cy="147732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C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 para el desbroce de árboles</a:t>
            </a:r>
          </a:p>
          <a:p>
            <a:pPr algn="ctr"/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17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C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Socializaciones de proyectos</a:t>
            </a:r>
          </a:p>
          <a:p>
            <a:pPr algn="ctr"/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C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Audiencias públicas de EIA</a:t>
            </a:r>
          </a:p>
          <a:p>
            <a:pPr algn="ctr"/>
            <a:endParaRPr lang="es-EC" dirty="0"/>
          </a:p>
        </p:txBody>
      </p:sp>
      <p:pic>
        <p:nvPicPr>
          <p:cNvPr id="67" name="6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3" y="3759429"/>
            <a:ext cx="2247727" cy="168579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9" name="6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92696"/>
            <a:ext cx="2172026" cy="1629019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0" name="69 Rectángulo"/>
          <p:cNvSpPr/>
          <p:nvPr/>
        </p:nvSpPr>
        <p:spPr>
          <a:xfrm>
            <a:off x="-36512" y="4998697"/>
            <a:ext cx="2201509" cy="1958696"/>
          </a:xfrm>
          <a:prstGeom prst="rect">
            <a:avLst/>
          </a:prstGeom>
          <a:blipFill dpi="0" rotWithShape="1">
            <a:blip r:embed="rId7"/>
            <a:srcRect/>
            <a:stretch>
              <a:fillRect l="-22000" t="1000" r="-2000" b="5000"/>
            </a:stretch>
          </a:blipFill>
          <a:effectLst>
            <a:glow>
              <a:schemeClr val="accent1"/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99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51720" y="188640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RESPONSABILIDAD</a:t>
            </a:r>
          </a:p>
          <a:p>
            <a:pPr algn="ctr"/>
            <a:r>
              <a:rPr lang="es-EC" sz="28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itchFamily="34" charset="0"/>
              </a:rPr>
              <a:t>SOCIO AMBIENTAL</a:t>
            </a: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9" name="28 Rectángulo"/>
          <p:cNvSpPr/>
          <p:nvPr/>
        </p:nvSpPr>
        <p:spPr>
          <a:xfrm>
            <a:off x="1691680" y="4244175"/>
            <a:ext cx="2445963" cy="2478837"/>
          </a:xfrm>
          <a:prstGeom prst="rect">
            <a:avLst/>
          </a:prstGeom>
          <a:blipFill dpi="0" rotWithShape="1">
            <a:blip r:embed="rId4"/>
            <a:srcRect/>
            <a:stretch>
              <a:fillRect l="-8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Rectángulo"/>
          <p:cNvSpPr/>
          <p:nvPr/>
        </p:nvSpPr>
        <p:spPr>
          <a:xfrm>
            <a:off x="0" y="1795243"/>
            <a:ext cx="2627784" cy="2137813"/>
          </a:xfrm>
          <a:prstGeom prst="rect">
            <a:avLst/>
          </a:prstGeom>
          <a:blipFill dpi="0" rotWithShape="1">
            <a:blip r:embed="rId5"/>
            <a:srcRect/>
            <a:stretch>
              <a:fillRect l="-8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Rectángulo"/>
          <p:cNvSpPr/>
          <p:nvPr/>
        </p:nvSpPr>
        <p:spPr>
          <a:xfrm>
            <a:off x="642947" y="3187143"/>
            <a:ext cx="2340260" cy="2114065"/>
          </a:xfrm>
          <a:prstGeom prst="rect">
            <a:avLst/>
          </a:prstGeom>
          <a:blipFill dpi="0" rotWithShape="1">
            <a:blip r:embed="rId6"/>
            <a:srcRect/>
            <a:stretch>
              <a:fillRect l="-8000" r="-9000"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CuadroTexto"/>
          <p:cNvSpPr txBox="1"/>
          <p:nvPr/>
        </p:nvSpPr>
        <p:spPr>
          <a:xfrm>
            <a:off x="2983207" y="1541273"/>
            <a:ext cx="4685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 inició un proyecto para dar de baja bienes que han cumplido su vida útil y ya no son utilizables.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143581" y="2864149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 contacto con gestores ambientales para la disposición final de los bienes dados de baja, de acuerdo a su tipo y a la normativa ambiental aplicable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932040" y="4744929"/>
            <a:ext cx="4211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 diciembre 2013 se han entregado 698 ítems para su baja a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Verdmonde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(bienes eléctricos y electrónicos) y a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Fundametz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(bancos, baterías y ácido)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81449" y="116632"/>
            <a:ext cx="7050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INDICADORES DE DISPONIBILIDAD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68802"/>
            <a:ext cx="6671244" cy="459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1880039"/>
            <a:ext cx="2483768" cy="198701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4112789"/>
            <a:ext cx="2483768" cy="190849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24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6242" y="2804939"/>
            <a:ext cx="5328592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sz="4000" b="1" dirty="0" smtClean="0"/>
          </a:p>
          <a:p>
            <a:endParaRPr lang="es-EC" sz="4000" b="1" dirty="0" smtClean="0"/>
          </a:p>
          <a:p>
            <a:pPr algn="ctr"/>
            <a:r>
              <a:rPr lang="es-EC" sz="4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RENDICIÓN DE CUENTAS 2013</a:t>
            </a:r>
          </a:p>
          <a:p>
            <a:endParaRPr lang="es-EC" sz="40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94576"/>
            <a:ext cx="4860650" cy="24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" y="647690"/>
            <a:ext cx="4240291" cy="2870200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4" name="3 Rectángulo"/>
          <p:cNvSpPr/>
          <p:nvPr/>
        </p:nvSpPr>
        <p:spPr>
          <a:xfrm>
            <a:off x="2960619" y="170637"/>
            <a:ext cx="53078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GENERACIÓN DE EMPLEO</a:t>
            </a:r>
          </a:p>
          <a:p>
            <a:pPr algn="ctr"/>
            <a:r>
              <a:rPr lang="es-EC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EN PROYECTOS</a:t>
            </a:r>
            <a:endParaRPr lang="es-EC" sz="28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11761" y="112803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Como mano de obra local se considera a la población del área de influencia del proyecto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74512"/>
            <a:ext cx="3672408" cy="305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18" y="2015260"/>
            <a:ext cx="4392489" cy="400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4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020436" y="2582555"/>
            <a:ext cx="1983820" cy="2280253"/>
            <a:chOff x="1477604" y="7045"/>
            <a:chExt cx="1983820" cy="2280253"/>
          </a:xfrm>
          <a:blipFill dpi="0" rotWithShape="1">
            <a:blip r:embed="rId3"/>
            <a:srcRect/>
            <a:stretch>
              <a:fillRect l="-10000" r="-17000" b="-6000"/>
            </a:stretch>
          </a:blipFill>
        </p:grpSpPr>
        <p:sp>
          <p:nvSpPr>
            <p:cNvPr id="21" name="20 Hexágono"/>
            <p:cNvSpPr/>
            <p:nvPr/>
          </p:nvSpPr>
          <p:spPr>
            <a:xfrm rot="5400000">
              <a:off x="1329387" y="155262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ágono 6"/>
            <p:cNvSpPr/>
            <p:nvPr/>
          </p:nvSpPr>
          <p:spPr>
            <a:xfrm>
              <a:off x="1786748" y="362385"/>
              <a:ext cx="1365530" cy="15695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2915816" y="2571989"/>
            <a:ext cx="2375269" cy="2280253"/>
            <a:chOff x="2312019" y="1942524"/>
            <a:chExt cx="2375269" cy="2280253"/>
          </a:xfrm>
        </p:grpSpPr>
        <p:sp>
          <p:nvSpPr>
            <p:cNvPr id="19" name="18 Hexágono"/>
            <p:cNvSpPr/>
            <p:nvPr/>
          </p:nvSpPr>
          <p:spPr>
            <a:xfrm rot="5400000">
              <a:off x="2396546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Hexágono 8"/>
            <p:cNvSpPr/>
            <p:nvPr/>
          </p:nvSpPr>
          <p:spPr>
            <a:xfrm>
              <a:off x="2312019" y="2238072"/>
              <a:ext cx="2375269" cy="1569575"/>
            </a:xfrm>
            <a:prstGeom prst="rect">
              <a:avLst/>
            </a:prstGeom>
            <a:scene3d>
              <a:camera prst="orthographicFront">
                <a:rot lat="0" lon="0" rev="210000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1" dirty="0" smtClean="0"/>
                <a:t>RETOS 2014</a:t>
              </a:r>
              <a:endParaRPr lang="es-EC" sz="2800" b="1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5291086" y="2571989"/>
            <a:ext cx="1983820" cy="2280253"/>
            <a:chOff x="4687289" y="1942524"/>
            <a:chExt cx="1983820" cy="2280253"/>
          </a:xfrm>
          <a:blipFill dpi="0" rotWithShape="1">
            <a:blip r:embed="rId4"/>
            <a:srcRect/>
            <a:stretch>
              <a:fillRect t="4000" r="-40000" b="3000"/>
            </a:stretch>
          </a:blipFill>
        </p:grpSpPr>
        <p:sp>
          <p:nvSpPr>
            <p:cNvPr id="17" name="16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sp>
        <p:nvSpPr>
          <p:cNvPr id="25" name="24 CuadroTexto"/>
          <p:cNvSpPr txBox="1"/>
          <p:nvPr/>
        </p:nvSpPr>
        <p:spPr>
          <a:xfrm>
            <a:off x="6207747" y="1196752"/>
            <a:ext cx="2752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Implementación de mejores prácticas en la Gestión de Proyectos (PMI)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228184" y="5145093"/>
            <a:ext cx="2752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Estandarizar, desplegar y mejorar los procedimientos de mantenimientos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2084124" y="4575803"/>
            <a:ext cx="1983820" cy="2280253"/>
            <a:chOff x="4687289" y="1942524"/>
            <a:chExt cx="1983820" cy="2280253"/>
          </a:xfrm>
          <a:blipFill dpi="0" rotWithShape="1">
            <a:blip r:embed="rId5"/>
            <a:srcRect/>
            <a:stretch>
              <a:fillRect l="-10000" t="12000" r="-9000" b="6000"/>
            </a:stretch>
          </a:blipFill>
        </p:grpSpPr>
        <p:sp>
          <p:nvSpPr>
            <p:cNvPr id="34" name="33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4223926" y="4605131"/>
            <a:ext cx="1983820" cy="2280253"/>
            <a:chOff x="4687289" y="1942524"/>
            <a:chExt cx="1983820" cy="2280253"/>
          </a:xfrm>
          <a:blipFill dpi="0" rotWithShape="1">
            <a:blip r:embed="rId6"/>
            <a:srcRect/>
            <a:stretch>
              <a:fillRect l="-16000" t="-2000" r="-7000" b="-1000"/>
            </a:stretch>
          </a:blipFill>
        </p:grpSpPr>
        <p:sp>
          <p:nvSpPr>
            <p:cNvPr id="31" name="30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sp>
        <p:nvSpPr>
          <p:cNvPr id="38" name="37 CuadroTexto"/>
          <p:cNvSpPr txBox="1"/>
          <p:nvPr/>
        </p:nvSpPr>
        <p:spPr>
          <a:xfrm>
            <a:off x="0" y="1915094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Modernización y repotenciación de las instalaciones a nivel nacional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196905" y="260648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RETOS 2014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79512" y="4976008"/>
            <a:ext cx="2213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Implementar análisis de costeo para proyectos y procesos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274906" y="3111951"/>
            <a:ext cx="1869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Consolidar las zonas de operación y expansión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0" name="39 Grupo"/>
          <p:cNvGrpSpPr/>
          <p:nvPr/>
        </p:nvGrpSpPr>
        <p:grpSpPr>
          <a:xfrm>
            <a:off x="4223925" y="587284"/>
            <a:ext cx="1983820" cy="2280253"/>
            <a:chOff x="4687289" y="1942524"/>
            <a:chExt cx="1983820" cy="2280253"/>
          </a:xfrm>
          <a:blipFill dpi="0" rotWithShape="1">
            <a:blip r:embed="rId7"/>
            <a:srcRect/>
            <a:stretch>
              <a:fillRect t="12000" b="6000"/>
            </a:stretch>
          </a:blipFill>
        </p:grpSpPr>
        <p:sp>
          <p:nvSpPr>
            <p:cNvPr id="41" name="40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746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74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3" y="1168224"/>
            <a:ext cx="1898747" cy="676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419872" y="3206586"/>
            <a:ext cx="2124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Gracias</a:t>
            </a:r>
          </a:p>
          <a:p>
            <a:endParaRPr lang="es-EC" sz="4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2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99735660"/>
              </p:ext>
            </p:extLst>
          </p:nvPr>
        </p:nvGraphicFramePr>
        <p:xfrm>
          <a:off x="179512" y="1296144"/>
          <a:ext cx="8748464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7 Rectángulo"/>
          <p:cNvSpPr/>
          <p:nvPr/>
        </p:nvSpPr>
        <p:spPr>
          <a:xfrm>
            <a:off x="2196905" y="260648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OBJETIVOS</a:t>
            </a:r>
          </a:p>
          <a:p>
            <a:pPr algn="ctr"/>
            <a:r>
              <a:rPr lang="es-EC" sz="24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itchFamily="34" charset="0"/>
              </a:rPr>
              <a:t>DE LA RENDICIÓN DE CUENTAS</a:t>
            </a:r>
            <a:endParaRPr lang="es-EC" sz="24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891687" y="6169659"/>
            <a:ext cx="3000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Ley Orgánica de Participación Ciudadana</a:t>
            </a:r>
            <a:endParaRPr lang="es-EC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7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65348"/>
            <a:ext cx="6696744" cy="577602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195736" y="260648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TRANSELECTRIC EN EL SECTOR </a:t>
            </a:r>
            <a:r>
              <a:rPr lang="es-EC" sz="24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itchFamily="34" charset="0"/>
              </a:rPr>
              <a:t>ELÉCTRICO</a:t>
            </a:r>
            <a:endParaRPr lang="es-EC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rectángulo de esquina sencilla"/>
          <p:cNvSpPr/>
          <p:nvPr/>
        </p:nvSpPr>
        <p:spPr>
          <a:xfrm rot="10800000">
            <a:off x="4874056" y="1231595"/>
            <a:ext cx="3742270" cy="2808312"/>
          </a:xfrm>
          <a:prstGeom prst="snip1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2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9553" y="2204864"/>
            <a:ext cx="3729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MISION </a:t>
            </a:r>
            <a:endParaRPr lang="es-EC" sz="22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14 Recortar rectángulo de esquina sencilla"/>
          <p:cNvSpPr/>
          <p:nvPr/>
        </p:nvSpPr>
        <p:spPr>
          <a:xfrm rot="10800000">
            <a:off x="527158" y="2703259"/>
            <a:ext cx="3742270" cy="2808311"/>
          </a:xfrm>
          <a:prstGeom prst="snip1Rect">
            <a:avLst/>
          </a:prstGeom>
          <a:gradFill flip="none" rotWithShape="1">
            <a:gsLst>
              <a:gs pos="0">
                <a:schemeClr val="accent3">
                  <a:lumMod val="71000"/>
                  <a:lumOff val="29000"/>
                </a:schemeClr>
              </a:gs>
              <a:gs pos="80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2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862179" y="764704"/>
            <a:ext cx="3754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VISIÓN </a:t>
            </a:r>
            <a:endParaRPr lang="es-EC" sz="22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042248" y="1712420"/>
            <a:ext cx="34563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s-EC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la Empresa pública líder que garantiza la soberanía eléctrica e impulsa el desarrollo del Ecuador "</a:t>
            </a:r>
            <a:endParaRPr lang="en-US" sz="1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33024" y="2824189"/>
            <a:ext cx="36364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Garantizamos al país el servicio</a:t>
            </a:r>
          </a:p>
          <a:p>
            <a:pPr algn="ctr"/>
            <a:r>
              <a:rPr lang="es-EC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público de transmisión de energía</a:t>
            </a:r>
          </a:p>
          <a:p>
            <a:pPr algn="ctr"/>
            <a:r>
              <a:rPr lang="es-EC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eléctrica, respondiendo a los</a:t>
            </a:r>
          </a:p>
          <a:p>
            <a:pPr algn="ctr"/>
            <a:r>
              <a:rPr lang="es-EC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principios de calidad, eficiencia,</a:t>
            </a:r>
          </a:p>
          <a:p>
            <a:pPr algn="ctr"/>
            <a:r>
              <a:rPr lang="es-EC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accesibilidad y continuidad, con</a:t>
            </a:r>
          </a:p>
          <a:p>
            <a:pPr algn="ctr"/>
            <a:r>
              <a:rPr lang="es-EC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responsabilidad social y ambiental</a:t>
            </a:r>
            <a:endParaRPr lang="es-EC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88" y="3166718"/>
            <a:ext cx="3468508" cy="260138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196905" y="260648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FILOSOFÍA CORPORATIVA</a:t>
            </a:r>
          </a:p>
        </p:txBody>
      </p:sp>
    </p:spTree>
    <p:extLst>
      <p:ext uri="{BB962C8B-B14F-4D97-AF65-F5344CB8AC3E}">
        <p14:creationId xmlns:p14="http://schemas.microsoft.com/office/powerpoint/2010/main" val="33874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4223927" y="636510"/>
            <a:ext cx="1983820" cy="2280253"/>
            <a:chOff x="3620130" y="7045"/>
            <a:chExt cx="1983820" cy="2280253"/>
          </a:xfrm>
          <a:blipFill>
            <a:blip r:embed="rId3"/>
            <a:stretch>
              <a:fillRect/>
            </a:stretch>
          </a:blipFill>
        </p:grpSpPr>
        <p:sp>
          <p:nvSpPr>
            <p:cNvPr id="23" name="22 Hexágono"/>
            <p:cNvSpPr/>
            <p:nvPr/>
          </p:nvSpPr>
          <p:spPr>
            <a:xfrm rot="5400000">
              <a:off x="3471913" y="155262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Hexágono 4"/>
            <p:cNvSpPr/>
            <p:nvPr/>
          </p:nvSpPr>
          <p:spPr>
            <a:xfrm>
              <a:off x="3620130" y="362385"/>
              <a:ext cx="1983820" cy="156957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4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020436" y="2582555"/>
            <a:ext cx="1983820" cy="2280253"/>
            <a:chOff x="1477604" y="7045"/>
            <a:chExt cx="1983820" cy="2280253"/>
          </a:xfrm>
          <a:blipFill dpi="0" rotWithShape="1">
            <a:blip r:embed="rId4"/>
            <a:srcRect/>
            <a:stretch>
              <a:fillRect l="-10000" r="-17000" b="-6000"/>
            </a:stretch>
          </a:blipFill>
        </p:grpSpPr>
        <p:sp>
          <p:nvSpPr>
            <p:cNvPr id="21" name="20 Hexágono"/>
            <p:cNvSpPr/>
            <p:nvPr/>
          </p:nvSpPr>
          <p:spPr>
            <a:xfrm rot="5400000">
              <a:off x="1329387" y="155262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ágono 6"/>
            <p:cNvSpPr/>
            <p:nvPr/>
          </p:nvSpPr>
          <p:spPr>
            <a:xfrm>
              <a:off x="1786748" y="362385"/>
              <a:ext cx="1365530" cy="15695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2915816" y="2571989"/>
            <a:ext cx="2375269" cy="2280253"/>
            <a:chOff x="2312019" y="1942524"/>
            <a:chExt cx="2375269" cy="2280253"/>
          </a:xfrm>
        </p:grpSpPr>
        <p:sp>
          <p:nvSpPr>
            <p:cNvPr id="19" name="18 Hexágono"/>
            <p:cNvSpPr/>
            <p:nvPr/>
          </p:nvSpPr>
          <p:spPr>
            <a:xfrm rot="5400000">
              <a:off x="2396546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Hexágono 8"/>
            <p:cNvSpPr/>
            <p:nvPr/>
          </p:nvSpPr>
          <p:spPr>
            <a:xfrm>
              <a:off x="2312019" y="2238072"/>
              <a:ext cx="2375269" cy="1569575"/>
            </a:xfrm>
            <a:prstGeom prst="rect">
              <a:avLst/>
            </a:prstGeom>
            <a:scene3d>
              <a:camera prst="orthographicFront">
                <a:rot lat="0" lon="0" rev="210000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/>
                <a:t>VALORES CORPORATIVOS</a:t>
              </a:r>
              <a:endParaRPr lang="es-EC" sz="2400" b="1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5291086" y="2571989"/>
            <a:ext cx="1983820" cy="2280253"/>
            <a:chOff x="4687289" y="1942524"/>
            <a:chExt cx="1983820" cy="2280253"/>
          </a:xfrm>
          <a:blipFill dpi="0" rotWithShape="1">
            <a:blip r:embed="rId5"/>
            <a:srcRect/>
            <a:stretch>
              <a:fillRect l="-20000" t="12000" r="3000" b="6000"/>
            </a:stretch>
          </a:blipFill>
        </p:grpSpPr>
        <p:sp>
          <p:nvSpPr>
            <p:cNvPr id="17" name="16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sp>
        <p:nvSpPr>
          <p:cNvPr id="25" name="24 CuadroTexto"/>
          <p:cNvSpPr txBox="1"/>
          <p:nvPr/>
        </p:nvSpPr>
        <p:spPr>
          <a:xfrm>
            <a:off x="6207747" y="1561193"/>
            <a:ext cx="275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COMPROMISO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274906" y="3399516"/>
            <a:ext cx="275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TRABAJO EN EQUIPO</a:t>
            </a:r>
          </a:p>
        </p:txBody>
      </p:sp>
      <p:grpSp>
        <p:nvGrpSpPr>
          <p:cNvPr id="33" name="32 Grupo"/>
          <p:cNvGrpSpPr/>
          <p:nvPr/>
        </p:nvGrpSpPr>
        <p:grpSpPr>
          <a:xfrm>
            <a:off x="2084124" y="4575803"/>
            <a:ext cx="1983820" cy="2280253"/>
            <a:chOff x="4687289" y="1942524"/>
            <a:chExt cx="1983820" cy="2280253"/>
          </a:xfrm>
          <a:blipFill dpi="0" rotWithShape="1">
            <a:blip r:embed="rId6"/>
            <a:srcRect/>
            <a:stretch>
              <a:fillRect l="-10000" t="12000" r="-9000" b="6000"/>
            </a:stretch>
          </a:blipFill>
        </p:grpSpPr>
        <p:sp>
          <p:nvSpPr>
            <p:cNvPr id="34" name="33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sp>
        <p:nvSpPr>
          <p:cNvPr id="36" name="35 CuadroTexto"/>
          <p:cNvSpPr txBox="1"/>
          <p:nvPr/>
        </p:nvSpPr>
        <p:spPr>
          <a:xfrm>
            <a:off x="163080" y="5560592"/>
            <a:ext cx="275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INTEGRIDAD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4223926" y="4605131"/>
            <a:ext cx="1983820" cy="2280253"/>
            <a:chOff x="4687289" y="1942524"/>
            <a:chExt cx="1983820" cy="2280253"/>
          </a:xfrm>
          <a:blipFill dpi="0" rotWithShape="1">
            <a:blip r:embed="rId7"/>
            <a:srcRect/>
            <a:stretch>
              <a:fillRect l="-22000" t="1000" r="-2000" b="5000"/>
            </a:stretch>
          </a:blipFill>
        </p:grpSpPr>
        <p:sp>
          <p:nvSpPr>
            <p:cNvPr id="31" name="30 Hexágono"/>
            <p:cNvSpPr/>
            <p:nvPr/>
          </p:nvSpPr>
          <p:spPr>
            <a:xfrm rot="5400000">
              <a:off x="4539072" y="2090741"/>
              <a:ext cx="2280253" cy="198382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Hexágono 10"/>
            <p:cNvSpPr/>
            <p:nvPr/>
          </p:nvSpPr>
          <p:spPr>
            <a:xfrm>
              <a:off x="4996433" y="2297864"/>
              <a:ext cx="1365530" cy="156957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600" kern="1200"/>
            </a:p>
          </p:txBody>
        </p:sp>
      </p:grpSp>
      <p:sp>
        <p:nvSpPr>
          <p:cNvPr id="37" name="36 CuadroTexto"/>
          <p:cNvSpPr txBox="1"/>
          <p:nvPr/>
        </p:nvSpPr>
        <p:spPr>
          <a:xfrm>
            <a:off x="6381361" y="5531264"/>
            <a:ext cx="275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RESPONSABILIDAD SOCIO AMBIENTAL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635977" y="1915094"/>
            <a:ext cx="275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PASIÓN POR LA EXCELENCIA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196905" y="260648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FILOSOFÍA CORPORATIVA</a:t>
            </a:r>
          </a:p>
        </p:txBody>
      </p:sp>
    </p:spTree>
    <p:extLst>
      <p:ext uri="{BB962C8B-B14F-4D97-AF65-F5344CB8AC3E}">
        <p14:creationId xmlns:p14="http://schemas.microsoft.com/office/powerpoint/2010/main" val="38683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3" y="1849242"/>
            <a:ext cx="5221749" cy="4822038"/>
          </a:xfrm>
          <a:prstGeom prst="rect">
            <a:avLst/>
          </a:prstGeom>
        </p:spPr>
      </p:pic>
      <p:sp>
        <p:nvSpPr>
          <p:cNvPr id="39" name="38 Rectángulo"/>
          <p:cNvSpPr/>
          <p:nvPr/>
        </p:nvSpPr>
        <p:spPr>
          <a:xfrm>
            <a:off x="2196905" y="260648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SISTEMA NACIONAL DE TRANSMISIÓN</a:t>
            </a:r>
          </a:p>
        </p:txBody>
      </p:sp>
      <p:sp>
        <p:nvSpPr>
          <p:cNvPr id="41" name="40 Elipse"/>
          <p:cNvSpPr/>
          <p:nvPr/>
        </p:nvSpPr>
        <p:spPr>
          <a:xfrm>
            <a:off x="4211960" y="2632676"/>
            <a:ext cx="1728192" cy="22364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1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41 Elipse"/>
          <p:cNvSpPr/>
          <p:nvPr/>
        </p:nvSpPr>
        <p:spPr>
          <a:xfrm>
            <a:off x="3059832" y="4581128"/>
            <a:ext cx="1728192" cy="2236484"/>
          </a:xfrm>
          <a:prstGeom prst="ellipse">
            <a:avLst/>
          </a:prstGeom>
          <a:blipFill>
            <a:blip r:embed="rId6"/>
            <a:stretch>
              <a:fillRect l="-10000" r="-17000" b="-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Elipse"/>
          <p:cNvSpPr/>
          <p:nvPr/>
        </p:nvSpPr>
        <p:spPr>
          <a:xfrm>
            <a:off x="2867198" y="722313"/>
            <a:ext cx="1728192" cy="2236484"/>
          </a:xfrm>
          <a:prstGeom prst="ellipse">
            <a:avLst/>
          </a:prstGeom>
          <a:blipFill dpi="0" rotWithShape="1">
            <a:blip r:embed="rId7"/>
            <a:srcRect/>
            <a:stretch>
              <a:fillRect l="-10000" r="-16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42 CuadroTexto"/>
          <p:cNvSpPr txBox="1"/>
          <p:nvPr/>
        </p:nvSpPr>
        <p:spPr>
          <a:xfrm>
            <a:off x="4499993" y="980728"/>
            <a:ext cx="4608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La capacidad de transformación instalada es de 8.533 MVA, para atender a una demanda de ~ 3.500 MW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4936669" y="4850945"/>
            <a:ext cx="41718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1.941 km. de Líneas de Transmisión a 138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kV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2.159 km. de Líneas de Transmisión a 230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kV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3500 km de Fibra Óptica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5940152" y="2388655"/>
            <a:ext cx="3240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17 Subestaciones a 230/138/69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kV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27 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Subestaciones a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138/69 </a:t>
            </a:r>
            <a:r>
              <a:rPr lang="es-EC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kV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 Subestaciones móviles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AutoShape 114"/>
          <p:cNvSpPr>
            <a:spLocks noChangeArrowheads="1"/>
          </p:cNvSpPr>
          <p:nvPr/>
        </p:nvSpPr>
        <p:spPr bwMode="auto">
          <a:xfrm>
            <a:off x="1623315" y="1211219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  <a:defRPr/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7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0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3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4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5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6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7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8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9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0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1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2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3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4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5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6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7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8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49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  <a:defRPr/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grpSp>
          <p:nvGrpSpPr>
            <p:cNvPr id="51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52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3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4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5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6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7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8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9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0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1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2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3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4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5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6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7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8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9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0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1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2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3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4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5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6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7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8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9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0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</p:grpSp>
      </p:grpSp>
      <p:pic>
        <p:nvPicPr>
          <p:cNvPr id="81" name="Picture 2" descr="Mapa del ECUADOR recort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3263" cy="68580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13"/>
          <p:cNvGrpSpPr>
            <a:grpSpLocks/>
          </p:cNvGrpSpPr>
          <p:nvPr/>
        </p:nvGrpSpPr>
        <p:grpSpPr bwMode="auto">
          <a:xfrm>
            <a:off x="2855913" y="4562475"/>
            <a:ext cx="385762" cy="214313"/>
            <a:chOff x="2432" y="3833"/>
            <a:chExt cx="325" cy="180"/>
          </a:xfrm>
        </p:grpSpPr>
        <p:sp>
          <p:nvSpPr>
            <p:cNvPr id="83" name="Text Box 14"/>
            <p:cNvSpPr txBox="1">
              <a:spLocks noChangeArrowheads="1"/>
            </p:cNvSpPr>
            <p:nvPr/>
          </p:nvSpPr>
          <p:spPr bwMode="auto">
            <a:xfrm>
              <a:off x="2432" y="3878"/>
              <a:ext cx="32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7" tIns="34279" rIns="68557" bIns="34279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600">
                  <a:solidFill>
                    <a:srgbClr val="000099"/>
                  </a:solidFill>
                  <a:latin typeface="Calibri" pitchFamily="34" charset="0"/>
                </a:rPr>
                <a:t>Paute</a:t>
              </a:r>
              <a:endParaRPr lang="es-ES" sz="600">
                <a:solidFill>
                  <a:srgbClr val="000099"/>
                </a:solidFill>
                <a:latin typeface="Calibri" pitchFamily="34" charset="0"/>
              </a:endParaRPr>
            </a:p>
          </p:txBody>
        </p:sp>
        <p:sp>
          <p:nvSpPr>
            <p:cNvPr id="84" name="AutoShape 15"/>
            <p:cNvSpPr>
              <a:spLocks noChangeArrowheads="1"/>
            </p:cNvSpPr>
            <p:nvPr/>
          </p:nvSpPr>
          <p:spPr bwMode="auto">
            <a:xfrm rot="-5471609">
              <a:off x="2432" y="3833"/>
              <a:ext cx="79" cy="7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85" name="Group 16"/>
          <p:cNvGrpSpPr>
            <a:grpSpLocks/>
          </p:cNvGrpSpPr>
          <p:nvPr/>
        </p:nvGrpSpPr>
        <p:grpSpPr bwMode="auto">
          <a:xfrm>
            <a:off x="1181100" y="3914775"/>
            <a:ext cx="1674813" cy="703263"/>
            <a:chOff x="1026" y="3288"/>
            <a:chExt cx="1406" cy="591"/>
          </a:xfrm>
        </p:grpSpPr>
        <p:sp>
          <p:nvSpPr>
            <p:cNvPr id="86" name="Line 17"/>
            <p:cNvSpPr>
              <a:spLocks noChangeShapeType="1"/>
            </p:cNvSpPr>
            <p:nvPr/>
          </p:nvSpPr>
          <p:spPr bwMode="auto">
            <a:xfrm flipH="1" flipV="1">
              <a:off x="1026" y="3288"/>
              <a:ext cx="181" cy="47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87" name="Line 18"/>
            <p:cNvSpPr>
              <a:spLocks noChangeShapeType="1"/>
            </p:cNvSpPr>
            <p:nvPr/>
          </p:nvSpPr>
          <p:spPr bwMode="auto">
            <a:xfrm flipH="1" flipV="1">
              <a:off x="2160" y="3833"/>
              <a:ext cx="272" cy="4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88" name="Line 19"/>
            <p:cNvSpPr>
              <a:spLocks noChangeShapeType="1"/>
            </p:cNvSpPr>
            <p:nvPr/>
          </p:nvSpPr>
          <p:spPr bwMode="auto">
            <a:xfrm flipH="1" flipV="1">
              <a:off x="1842" y="3607"/>
              <a:ext cx="318" cy="225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 flipH="1" flipV="1">
              <a:off x="1389" y="3379"/>
              <a:ext cx="453" cy="228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 flipH="1" flipV="1">
              <a:off x="1207" y="3335"/>
              <a:ext cx="182" cy="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91" name="Group 22"/>
          <p:cNvGrpSpPr>
            <a:grpSpLocks/>
          </p:cNvGrpSpPr>
          <p:nvPr/>
        </p:nvGrpSpPr>
        <p:grpSpPr bwMode="auto">
          <a:xfrm>
            <a:off x="1181100" y="3860800"/>
            <a:ext cx="1674813" cy="757238"/>
            <a:chOff x="1026" y="3243"/>
            <a:chExt cx="1406" cy="636"/>
          </a:xfrm>
        </p:grpSpPr>
        <p:sp>
          <p:nvSpPr>
            <p:cNvPr id="92" name="Line 23"/>
            <p:cNvSpPr>
              <a:spLocks noChangeShapeType="1"/>
            </p:cNvSpPr>
            <p:nvPr/>
          </p:nvSpPr>
          <p:spPr bwMode="auto">
            <a:xfrm flipH="1">
              <a:off x="1026" y="3244"/>
              <a:ext cx="90" cy="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 flipH="1" flipV="1">
              <a:off x="2160" y="3743"/>
              <a:ext cx="272" cy="13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 flipH="1" flipV="1">
              <a:off x="1752" y="3471"/>
              <a:ext cx="408" cy="272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 flipH="1" flipV="1">
              <a:off x="1298" y="3288"/>
              <a:ext cx="453" cy="183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 flipH="1" flipV="1">
              <a:off x="1117" y="3243"/>
              <a:ext cx="182" cy="45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Group 93"/>
          <p:cNvGrpSpPr>
            <a:grpSpLocks/>
          </p:cNvGrpSpPr>
          <p:nvPr/>
        </p:nvGrpSpPr>
        <p:grpSpPr bwMode="auto">
          <a:xfrm>
            <a:off x="2693988" y="2025650"/>
            <a:ext cx="166687" cy="2587625"/>
            <a:chOff x="1697" y="1276"/>
            <a:chExt cx="105" cy="1630"/>
          </a:xfrm>
        </p:grpSpPr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1697" y="2772"/>
              <a:ext cx="105" cy="134"/>
            </a:xfrm>
            <a:custGeom>
              <a:avLst/>
              <a:gdLst>
                <a:gd name="T0" fmla="*/ 105 w 105"/>
                <a:gd name="T1" fmla="*/ 134 h 134"/>
                <a:gd name="T2" fmla="*/ 0 w 105"/>
                <a:gd name="T3" fmla="*/ 0 h 134"/>
                <a:gd name="T4" fmla="*/ 0 60000 65536"/>
                <a:gd name="T5" fmla="*/ 0 60000 65536"/>
                <a:gd name="T6" fmla="*/ 0 w 105"/>
                <a:gd name="T7" fmla="*/ 0 h 134"/>
                <a:gd name="T8" fmla="*/ 105 w 105"/>
                <a:gd name="T9" fmla="*/ 134 h 1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" h="134">
                  <a:moveTo>
                    <a:pt x="105" y="134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 flipV="1">
              <a:off x="1697" y="2228"/>
              <a:ext cx="0" cy="543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 flipV="1">
              <a:off x="1697" y="1922"/>
              <a:ext cx="68" cy="30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 flipH="1" flipV="1">
              <a:off x="1731" y="1616"/>
              <a:ext cx="34" cy="30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 flipV="1">
              <a:off x="1731" y="1276"/>
              <a:ext cx="34" cy="34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roup 34"/>
          <p:cNvGrpSpPr>
            <a:grpSpLocks/>
          </p:cNvGrpSpPr>
          <p:nvPr/>
        </p:nvGrpSpPr>
        <p:grpSpPr bwMode="auto">
          <a:xfrm>
            <a:off x="1181100" y="1863725"/>
            <a:ext cx="1620838" cy="2051050"/>
            <a:chOff x="1026" y="1565"/>
            <a:chExt cx="1361" cy="1723"/>
          </a:xfrm>
        </p:grpSpPr>
        <p:sp>
          <p:nvSpPr>
            <p:cNvPr id="104" name="Line 35"/>
            <p:cNvSpPr>
              <a:spLocks noChangeShapeType="1"/>
            </p:cNvSpPr>
            <p:nvPr/>
          </p:nvSpPr>
          <p:spPr bwMode="auto">
            <a:xfrm>
              <a:off x="1842" y="1565"/>
              <a:ext cx="545" cy="13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 flipV="1">
              <a:off x="1616" y="1565"/>
              <a:ext cx="226" cy="453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 flipV="1">
              <a:off x="1162" y="2290"/>
              <a:ext cx="408" cy="409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 flipV="1">
              <a:off x="1026" y="2699"/>
              <a:ext cx="135" cy="589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 flipV="1">
              <a:off x="1570" y="2018"/>
              <a:ext cx="45" cy="272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09" name="Group 40"/>
          <p:cNvGrpSpPr>
            <a:grpSpLocks/>
          </p:cNvGrpSpPr>
          <p:nvPr/>
        </p:nvGrpSpPr>
        <p:grpSpPr bwMode="auto">
          <a:xfrm>
            <a:off x="2746375" y="1484313"/>
            <a:ext cx="217488" cy="541337"/>
            <a:chOff x="2341" y="1247"/>
            <a:chExt cx="182" cy="454"/>
          </a:xfrm>
        </p:grpSpPr>
        <p:sp>
          <p:nvSpPr>
            <p:cNvPr id="110" name="Line 41"/>
            <p:cNvSpPr>
              <a:spLocks noChangeShapeType="1"/>
            </p:cNvSpPr>
            <p:nvPr/>
          </p:nvSpPr>
          <p:spPr bwMode="auto">
            <a:xfrm flipH="1" flipV="1">
              <a:off x="2341" y="1429"/>
              <a:ext cx="46" cy="272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 flipV="1">
              <a:off x="2341" y="1292"/>
              <a:ext cx="46" cy="137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12" name="Line 43"/>
            <p:cNvSpPr>
              <a:spLocks noChangeShapeType="1"/>
            </p:cNvSpPr>
            <p:nvPr/>
          </p:nvSpPr>
          <p:spPr bwMode="auto">
            <a:xfrm flipV="1">
              <a:off x="2387" y="1247"/>
              <a:ext cx="136" cy="4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44"/>
          <p:cNvGrpSpPr>
            <a:grpSpLocks/>
          </p:cNvGrpSpPr>
          <p:nvPr/>
        </p:nvGrpSpPr>
        <p:grpSpPr bwMode="auto">
          <a:xfrm>
            <a:off x="317500" y="5480050"/>
            <a:ext cx="973138" cy="538163"/>
            <a:chOff x="300" y="4604"/>
            <a:chExt cx="817" cy="452"/>
          </a:xfrm>
        </p:grpSpPr>
        <p:sp>
          <p:nvSpPr>
            <p:cNvPr id="114" name="Line 45"/>
            <p:cNvSpPr>
              <a:spLocks noChangeShapeType="1"/>
            </p:cNvSpPr>
            <p:nvPr/>
          </p:nvSpPr>
          <p:spPr bwMode="auto">
            <a:xfrm flipV="1">
              <a:off x="300" y="4967"/>
              <a:ext cx="454" cy="89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 flipV="1">
              <a:off x="754" y="4604"/>
              <a:ext cx="363" cy="363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47"/>
          <p:cNvGrpSpPr>
            <a:grpSpLocks/>
          </p:cNvGrpSpPr>
          <p:nvPr/>
        </p:nvGrpSpPr>
        <p:grpSpPr bwMode="auto">
          <a:xfrm>
            <a:off x="2855913" y="1755775"/>
            <a:ext cx="809625" cy="1509713"/>
            <a:chOff x="2432" y="1474"/>
            <a:chExt cx="681" cy="1269"/>
          </a:xfrm>
        </p:grpSpPr>
        <p:sp>
          <p:nvSpPr>
            <p:cNvPr id="117" name="Text Box 48"/>
            <p:cNvSpPr txBox="1">
              <a:spLocks noChangeArrowheads="1"/>
            </p:cNvSpPr>
            <p:nvPr/>
          </p:nvSpPr>
          <p:spPr bwMode="auto">
            <a:xfrm>
              <a:off x="2704" y="2608"/>
              <a:ext cx="40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7" tIns="34279" rIns="68557" bIns="34279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600">
                  <a:solidFill>
                    <a:srgbClr val="000099"/>
                  </a:solidFill>
                  <a:latin typeface="Calibri" pitchFamily="34" charset="0"/>
                </a:rPr>
                <a:t>Agoyán</a:t>
              </a:r>
              <a:endParaRPr lang="es-ES" sz="600">
                <a:solidFill>
                  <a:srgbClr val="000099"/>
                </a:solidFill>
                <a:latin typeface="Calibri" pitchFamily="34" charset="0"/>
              </a:endParaRPr>
            </a:p>
          </p:txBody>
        </p:sp>
        <p:sp>
          <p:nvSpPr>
            <p:cNvPr id="118" name="Text Box 49"/>
            <p:cNvSpPr txBox="1">
              <a:spLocks noChangeArrowheads="1"/>
            </p:cNvSpPr>
            <p:nvPr/>
          </p:nvSpPr>
          <p:spPr bwMode="auto">
            <a:xfrm>
              <a:off x="2659" y="2154"/>
              <a:ext cx="45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7" tIns="34279" rIns="68557" bIns="34279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600">
                  <a:solidFill>
                    <a:srgbClr val="000099"/>
                  </a:solidFill>
                  <a:latin typeface="Calibri" pitchFamily="34" charset="0"/>
                </a:rPr>
                <a:t>Pucará</a:t>
              </a:r>
              <a:endParaRPr lang="es-ES" sz="600">
                <a:solidFill>
                  <a:srgbClr val="000099"/>
                </a:solidFill>
                <a:latin typeface="Calibri" pitchFamily="34" charset="0"/>
              </a:endParaRPr>
            </a:p>
          </p:txBody>
        </p:sp>
        <p:sp>
          <p:nvSpPr>
            <p:cNvPr id="119" name="Line 50"/>
            <p:cNvSpPr>
              <a:spLocks noChangeShapeType="1"/>
            </p:cNvSpPr>
            <p:nvPr/>
          </p:nvSpPr>
          <p:spPr bwMode="auto">
            <a:xfrm flipV="1">
              <a:off x="2432" y="1474"/>
              <a:ext cx="46" cy="22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20" name="Line 51"/>
            <p:cNvSpPr>
              <a:spLocks noChangeShapeType="1"/>
            </p:cNvSpPr>
            <p:nvPr/>
          </p:nvSpPr>
          <p:spPr bwMode="auto">
            <a:xfrm flipH="1" flipV="1">
              <a:off x="2432" y="1701"/>
              <a:ext cx="0" cy="40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21" name="Line 52"/>
            <p:cNvSpPr>
              <a:spLocks noChangeShapeType="1"/>
            </p:cNvSpPr>
            <p:nvPr/>
          </p:nvSpPr>
          <p:spPr bwMode="auto">
            <a:xfrm flipH="1" flipV="1">
              <a:off x="2432" y="2109"/>
              <a:ext cx="227" cy="18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22" name="Line 53"/>
            <p:cNvSpPr>
              <a:spLocks noChangeShapeType="1"/>
            </p:cNvSpPr>
            <p:nvPr/>
          </p:nvSpPr>
          <p:spPr bwMode="auto">
            <a:xfrm flipV="1">
              <a:off x="2432" y="2290"/>
              <a:ext cx="227" cy="18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23" name="AutoShape 54"/>
            <p:cNvSpPr>
              <a:spLocks noChangeArrowheads="1"/>
            </p:cNvSpPr>
            <p:nvPr/>
          </p:nvSpPr>
          <p:spPr bwMode="auto">
            <a:xfrm rot="-5471609">
              <a:off x="2614" y="2245"/>
              <a:ext cx="79" cy="7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24" name="Line 55"/>
            <p:cNvSpPr>
              <a:spLocks noChangeShapeType="1"/>
            </p:cNvSpPr>
            <p:nvPr/>
          </p:nvSpPr>
          <p:spPr bwMode="auto">
            <a:xfrm flipH="1" flipV="1">
              <a:off x="2432" y="2472"/>
              <a:ext cx="0" cy="9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25" name="Line 56"/>
            <p:cNvSpPr>
              <a:spLocks noChangeShapeType="1"/>
            </p:cNvSpPr>
            <p:nvPr/>
          </p:nvSpPr>
          <p:spPr bwMode="auto">
            <a:xfrm>
              <a:off x="2432" y="2562"/>
              <a:ext cx="272" cy="9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26" name="AutoShape 57"/>
            <p:cNvSpPr>
              <a:spLocks noChangeArrowheads="1"/>
            </p:cNvSpPr>
            <p:nvPr/>
          </p:nvSpPr>
          <p:spPr bwMode="auto">
            <a:xfrm rot="-5471609">
              <a:off x="2659" y="2608"/>
              <a:ext cx="79" cy="7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27" name="Group 58"/>
          <p:cNvGrpSpPr>
            <a:grpSpLocks/>
          </p:cNvGrpSpPr>
          <p:nvPr/>
        </p:nvGrpSpPr>
        <p:grpSpPr bwMode="auto">
          <a:xfrm>
            <a:off x="2801938" y="3051175"/>
            <a:ext cx="1079500" cy="430213"/>
            <a:chOff x="2387" y="2562"/>
            <a:chExt cx="907" cy="362"/>
          </a:xfrm>
        </p:grpSpPr>
        <p:sp>
          <p:nvSpPr>
            <p:cNvPr id="128" name="Text Box 59"/>
            <p:cNvSpPr txBox="1">
              <a:spLocks noChangeArrowheads="1"/>
            </p:cNvSpPr>
            <p:nvPr/>
          </p:nvSpPr>
          <p:spPr bwMode="auto">
            <a:xfrm>
              <a:off x="2704" y="2789"/>
              <a:ext cx="59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7" tIns="34279" rIns="68557" bIns="34279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600">
                  <a:solidFill>
                    <a:srgbClr val="000099"/>
                  </a:solidFill>
                  <a:latin typeface="Calibri" pitchFamily="34" charset="0"/>
                </a:rPr>
                <a:t>S. Francisco</a:t>
              </a:r>
              <a:endParaRPr lang="es-ES" sz="600">
                <a:solidFill>
                  <a:srgbClr val="000099"/>
                </a:solidFill>
                <a:latin typeface="Calibri" pitchFamily="34" charset="0"/>
              </a:endParaRPr>
            </a:p>
          </p:txBody>
        </p:sp>
        <p:sp>
          <p:nvSpPr>
            <p:cNvPr id="129" name="AutoShape 60"/>
            <p:cNvSpPr>
              <a:spLocks noChangeArrowheads="1"/>
            </p:cNvSpPr>
            <p:nvPr/>
          </p:nvSpPr>
          <p:spPr bwMode="auto">
            <a:xfrm rot="-5471609">
              <a:off x="2704" y="2744"/>
              <a:ext cx="79" cy="7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30" name="Line 61"/>
            <p:cNvSpPr>
              <a:spLocks noChangeShapeType="1"/>
            </p:cNvSpPr>
            <p:nvPr/>
          </p:nvSpPr>
          <p:spPr bwMode="auto">
            <a:xfrm flipH="1" flipV="1">
              <a:off x="2387" y="2562"/>
              <a:ext cx="317" cy="227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31" name="Group 62"/>
          <p:cNvGrpSpPr>
            <a:grpSpLocks/>
          </p:cNvGrpSpPr>
          <p:nvPr/>
        </p:nvGrpSpPr>
        <p:grpSpPr bwMode="auto">
          <a:xfrm>
            <a:off x="1422400" y="350838"/>
            <a:ext cx="730250" cy="1511300"/>
            <a:chOff x="1228" y="294"/>
            <a:chExt cx="614" cy="1270"/>
          </a:xfrm>
        </p:grpSpPr>
        <p:sp>
          <p:nvSpPr>
            <p:cNvPr id="132" name="Line 63"/>
            <p:cNvSpPr>
              <a:spLocks noChangeShapeType="1"/>
            </p:cNvSpPr>
            <p:nvPr/>
          </p:nvSpPr>
          <p:spPr bwMode="auto">
            <a:xfrm flipH="1" flipV="1">
              <a:off x="1480" y="1202"/>
              <a:ext cx="362" cy="36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33" name="Line 64"/>
            <p:cNvSpPr>
              <a:spLocks noChangeShapeType="1"/>
            </p:cNvSpPr>
            <p:nvPr/>
          </p:nvSpPr>
          <p:spPr bwMode="auto">
            <a:xfrm flipH="1" flipV="1">
              <a:off x="1298" y="340"/>
              <a:ext cx="91" cy="363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34" name="Line 65"/>
            <p:cNvSpPr>
              <a:spLocks noChangeShapeType="1"/>
            </p:cNvSpPr>
            <p:nvPr/>
          </p:nvSpPr>
          <p:spPr bwMode="auto">
            <a:xfrm flipH="1" flipV="1">
              <a:off x="1389" y="703"/>
              <a:ext cx="90" cy="49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35" name="AutoShape 66"/>
            <p:cNvSpPr>
              <a:spLocks noChangeArrowheads="1"/>
            </p:cNvSpPr>
            <p:nvPr/>
          </p:nvSpPr>
          <p:spPr bwMode="auto">
            <a:xfrm flipV="1">
              <a:off x="1228" y="294"/>
              <a:ext cx="79" cy="7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36" name="Group 67"/>
          <p:cNvGrpSpPr>
            <a:grpSpLocks/>
          </p:cNvGrpSpPr>
          <p:nvPr/>
        </p:nvGrpSpPr>
        <p:grpSpPr bwMode="auto">
          <a:xfrm>
            <a:off x="587375" y="2293938"/>
            <a:ext cx="1241425" cy="487362"/>
            <a:chOff x="527" y="1927"/>
            <a:chExt cx="1042" cy="410"/>
          </a:xfrm>
        </p:grpSpPr>
        <p:sp>
          <p:nvSpPr>
            <p:cNvPr id="137" name="Text Box 68"/>
            <p:cNvSpPr txBox="1">
              <a:spLocks noChangeArrowheads="1"/>
            </p:cNvSpPr>
            <p:nvPr/>
          </p:nvSpPr>
          <p:spPr bwMode="auto">
            <a:xfrm>
              <a:off x="1071" y="1973"/>
              <a:ext cx="40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7" tIns="34279" rIns="68557" bIns="34279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600">
                  <a:solidFill>
                    <a:srgbClr val="000099"/>
                  </a:solidFill>
                  <a:latin typeface="Calibri" pitchFamily="34" charset="0"/>
                </a:rPr>
                <a:t>D. Peripa</a:t>
              </a:r>
              <a:endParaRPr lang="es-ES" sz="600">
                <a:solidFill>
                  <a:srgbClr val="000099"/>
                </a:solidFill>
                <a:latin typeface="Calibri" pitchFamily="34" charset="0"/>
              </a:endParaRPr>
            </a:p>
          </p:txBody>
        </p:sp>
        <p:sp>
          <p:nvSpPr>
            <p:cNvPr id="138" name="Line 69"/>
            <p:cNvSpPr>
              <a:spLocks noChangeShapeType="1"/>
            </p:cNvSpPr>
            <p:nvPr/>
          </p:nvSpPr>
          <p:spPr bwMode="auto">
            <a:xfrm flipH="1">
              <a:off x="1253" y="2289"/>
              <a:ext cx="316" cy="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39" name="Line 70"/>
            <p:cNvSpPr>
              <a:spLocks noChangeShapeType="1"/>
            </p:cNvSpPr>
            <p:nvPr/>
          </p:nvSpPr>
          <p:spPr bwMode="auto">
            <a:xfrm flipH="1">
              <a:off x="527" y="2290"/>
              <a:ext cx="680" cy="4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40" name="Line 71"/>
            <p:cNvSpPr>
              <a:spLocks noChangeShapeType="1"/>
            </p:cNvSpPr>
            <p:nvPr/>
          </p:nvSpPr>
          <p:spPr bwMode="auto">
            <a:xfrm flipV="1">
              <a:off x="1207" y="2154"/>
              <a:ext cx="46" cy="13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41" name="Line 72"/>
            <p:cNvSpPr>
              <a:spLocks noChangeShapeType="1"/>
            </p:cNvSpPr>
            <p:nvPr/>
          </p:nvSpPr>
          <p:spPr bwMode="auto">
            <a:xfrm flipH="1" flipV="1">
              <a:off x="1253" y="2154"/>
              <a:ext cx="0" cy="13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42" name="AutoShape 73"/>
            <p:cNvSpPr>
              <a:spLocks noChangeArrowheads="1"/>
            </p:cNvSpPr>
            <p:nvPr/>
          </p:nvSpPr>
          <p:spPr bwMode="auto">
            <a:xfrm rot="-5471609">
              <a:off x="1207" y="2109"/>
              <a:ext cx="79" cy="7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43" name="Line 74"/>
            <p:cNvSpPr>
              <a:spLocks noChangeShapeType="1"/>
            </p:cNvSpPr>
            <p:nvPr/>
          </p:nvSpPr>
          <p:spPr bwMode="auto">
            <a:xfrm flipH="1" flipV="1">
              <a:off x="890" y="1927"/>
              <a:ext cx="316" cy="22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44" name="Group 75"/>
          <p:cNvGrpSpPr>
            <a:grpSpLocks/>
          </p:cNvGrpSpPr>
          <p:nvPr/>
        </p:nvGrpSpPr>
        <p:grpSpPr bwMode="auto">
          <a:xfrm>
            <a:off x="2801938" y="512763"/>
            <a:ext cx="1079500" cy="1512887"/>
            <a:chOff x="2387" y="431"/>
            <a:chExt cx="907" cy="1270"/>
          </a:xfrm>
        </p:grpSpPr>
        <p:sp>
          <p:nvSpPr>
            <p:cNvPr id="145" name="Line 76"/>
            <p:cNvSpPr>
              <a:spLocks noChangeShapeType="1"/>
            </p:cNvSpPr>
            <p:nvPr/>
          </p:nvSpPr>
          <p:spPr bwMode="auto">
            <a:xfrm flipV="1">
              <a:off x="2478" y="1247"/>
              <a:ext cx="91" cy="22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46" name="Line 77"/>
            <p:cNvSpPr>
              <a:spLocks noChangeShapeType="1"/>
            </p:cNvSpPr>
            <p:nvPr/>
          </p:nvSpPr>
          <p:spPr bwMode="auto">
            <a:xfrm flipV="1">
              <a:off x="2568" y="930"/>
              <a:ext cx="363" cy="31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47" name="Line 78"/>
            <p:cNvSpPr>
              <a:spLocks noChangeShapeType="1"/>
            </p:cNvSpPr>
            <p:nvPr/>
          </p:nvSpPr>
          <p:spPr bwMode="auto">
            <a:xfrm flipV="1">
              <a:off x="2931" y="431"/>
              <a:ext cx="363" cy="499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48" name="Line 79"/>
            <p:cNvSpPr>
              <a:spLocks noChangeShapeType="1"/>
            </p:cNvSpPr>
            <p:nvPr/>
          </p:nvSpPr>
          <p:spPr bwMode="auto">
            <a:xfrm flipV="1">
              <a:off x="2387" y="1474"/>
              <a:ext cx="91" cy="22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49" name="Group 80"/>
          <p:cNvGrpSpPr>
            <a:grpSpLocks/>
          </p:cNvGrpSpPr>
          <p:nvPr/>
        </p:nvGrpSpPr>
        <p:grpSpPr bwMode="auto">
          <a:xfrm>
            <a:off x="1098550" y="3914775"/>
            <a:ext cx="93663" cy="579438"/>
            <a:chOff x="956" y="3288"/>
            <a:chExt cx="79" cy="487"/>
          </a:xfrm>
        </p:grpSpPr>
        <p:sp>
          <p:nvSpPr>
            <p:cNvPr id="150" name="Line 81"/>
            <p:cNvSpPr>
              <a:spLocks noChangeShapeType="1"/>
            </p:cNvSpPr>
            <p:nvPr/>
          </p:nvSpPr>
          <p:spPr bwMode="auto">
            <a:xfrm flipV="1">
              <a:off x="981" y="3288"/>
              <a:ext cx="45" cy="227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1" name="Line 82"/>
            <p:cNvSpPr>
              <a:spLocks noChangeShapeType="1"/>
            </p:cNvSpPr>
            <p:nvPr/>
          </p:nvSpPr>
          <p:spPr bwMode="auto">
            <a:xfrm flipH="1" flipV="1">
              <a:off x="981" y="3515"/>
              <a:ext cx="0" cy="91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2" name="Line 83"/>
            <p:cNvSpPr>
              <a:spLocks noChangeShapeType="1"/>
            </p:cNvSpPr>
            <p:nvPr/>
          </p:nvSpPr>
          <p:spPr bwMode="auto">
            <a:xfrm flipH="1" flipV="1">
              <a:off x="981" y="3606"/>
              <a:ext cx="45" cy="9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3" name="AutoShape 84"/>
            <p:cNvSpPr>
              <a:spLocks noChangeArrowheads="1"/>
            </p:cNvSpPr>
            <p:nvPr/>
          </p:nvSpPr>
          <p:spPr bwMode="auto">
            <a:xfrm flipV="1">
              <a:off x="956" y="3696"/>
              <a:ext cx="79" cy="7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54" name="Group 85"/>
          <p:cNvGrpSpPr>
            <a:grpSpLocks/>
          </p:cNvGrpSpPr>
          <p:nvPr/>
        </p:nvGrpSpPr>
        <p:grpSpPr bwMode="auto">
          <a:xfrm>
            <a:off x="1235075" y="4022725"/>
            <a:ext cx="379413" cy="1457325"/>
            <a:chOff x="1071" y="3379"/>
            <a:chExt cx="318" cy="1225"/>
          </a:xfrm>
        </p:grpSpPr>
        <p:sp>
          <p:nvSpPr>
            <p:cNvPr id="155" name="Line 86"/>
            <p:cNvSpPr>
              <a:spLocks noChangeShapeType="1"/>
            </p:cNvSpPr>
            <p:nvPr/>
          </p:nvSpPr>
          <p:spPr bwMode="auto">
            <a:xfrm flipV="1">
              <a:off x="1344" y="3379"/>
              <a:ext cx="45" cy="59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6" name="Line 87"/>
            <p:cNvSpPr>
              <a:spLocks noChangeShapeType="1"/>
            </p:cNvSpPr>
            <p:nvPr/>
          </p:nvSpPr>
          <p:spPr bwMode="auto">
            <a:xfrm flipV="1">
              <a:off x="1253" y="3969"/>
              <a:ext cx="90" cy="31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7" name="Line 88"/>
            <p:cNvSpPr>
              <a:spLocks noChangeShapeType="1"/>
            </p:cNvSpPr>
            <p:nvPr/>
          </p:nvSpPr>
          <p:spPr bwMode="auto">
            <a:xfrm flipV="1">
              <a:off x="1117" y="4286"/>
              <a:ext cx="135" cy="31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8" name="Line 89"/>
            <p:cNvSpPr>
              <a:spLocks noChangeShapeType="1"/>
            </p:cNvSpPr>
            <p:nvPr/>
          </p:nvSpPr>
          <p:spPr bwMode="auto">
            <a:xfrm flipV="1">
              <a:off x="1117" y="4286"/>
              <a:ext cx="136" cy="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59" name="AutoShape 90"/>
            <p:cNvSpPr>
              <a:spLocks noChangeArrowheads="1"/>
            </p:cNvSpPr>
            <p:nvPr/>
          </p:nvSpPr>
          <p:spPr bwMode="auto">
            <a:xfrm flipV="1">
              <a:off x="1071" y="4241"/>
              <a:ext cx="79" cy="7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60" name="Group 91"/>
          <p:cNvGrpSpPr>
            <a:grpSpLocks/>
          </p:cNvGrpSpPr>
          <p:nvPr/>
        </p:nvGrpSpPr>
        <p:grpSpPr bwMode="auto">
          <a:xfrm>
            <a:off x="101600" y="3914775"/>
            <a:ext cx="1098550" cy="865188"/>
            <a:chOff x="119" y="3288"/>
            <a:chExt cx="923" cy="726"/>
          </a:xfrm>
        </p:grpSpPr>
        <p:sp>
          <p:nvSpPr>
            <p:cNvPr id="161" name="Line 92"/>
            <p:cNvSpPr>
              <a:spLocks noChangeShapeType="1"/>
            </p:cNvSpPr>
            <p:nvPr/>
          </p:nvSpPr>
          <p:spPr bwMode="auto">
            <a:xfrm flipH="1">
              <a:off x="618" y="3288"/>
              <a:ext cx="424" cy="27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62" name="Line 93"/>
            <p:cNvSpPr>
              <a:spLocks noChangeShapeType="1"/>
            </p:cNvSpPr>
            <p:nvPr/>
          </p:nvSpPr>
          <p:spPr bwMode="auto">
            <a:xfrm flipH="1" flipV="1">
              <a:off x="618" y="3560"/>
              <a:ext cx="45" cy="45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63" name="Line 94"/>
            <p:cNvSpPr>
              <a:spLocks noChangeShapeType="1"/>
            </p:cNvSpPr>
            <p:nvPr/>
          </p:nvSpPr>
          <p:spPr bwMode="auto">
            <a:xfrm flipH="1">
              <a:off x="119" y="3560"/>
              <a:ext cx="499" cy="4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64" name="Line 95"/>
            <p:cNvSpPr>
              <a:spLocks noChangeShapeType="1"/>
            </p:cNvSpPr>
            <p:nvPr/>
          </p:nvSpPr>
          <p:spPr bwMode="auto">
            <a:xfrm flipH="1" flipV="1">
              <a:off x="799" y="3424"/>
              <a:ext cx="46" cy="13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65" name="AutoShape 96"/>
            <p:cNvSpPr>
              <a:spLocks noChangeArrowheads="1"/>
            </p:cNvSpPr>
            <p:nvPr/>
          </p:nvSpPr>
          <p:spPr bwMode="auto">
            <a:xfrm flipV="1">
              <a:off x="799" y="3560"/>
              <a:ext cx="79" cy="7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166" name="Line 97"/>
          <p:cNvSpPr>
            <a:spLocks noChangeShapeType="1"/>
          </p:cNvSpPr>
          <p:nvPr/>
        </p:nvSpPr>
        <p:spPr bwMode="auto">
          <a:xfrm flipV="1">
            <a:off x="1614488" y="3698875"/>
            <a:ext cx="107950" cy="32385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grpSp>
        <p:nvGrpSpPr>
          <p:cNvPr id="167" name="Group 98"/>
          <p:cNvGrpSpPr>
            <a:grpSpLocks/>
          </p:cNvGrpSpPr>
          <p:nvPr/>
        </p:nvGrpSpPr>
        <p:grpSpPr bwMode="auto">
          <a:xfrm>
            <a:off x="2098675" y="4618038"/>
            <a:ext cx="757238" cy="1725612"/>
            <a:chOff x="1797" y="3878"/>
            <a:chExt cx="635" cy="1451"/>
          </a:xfrm>
        </p:grpSpPr>
        <p:sp>
          <p:nvSpPr>
            <p:cNvPr id="168" name="Line 99"/>
            <p:cNvSpPr>
              <a:spLocks noChangeShapeType="1"/>
            </p:cNvSpPr>
            <p:nvPr/>
          </p:nvSpPr>
          <p:spPr bwMode="auto">
            <a:xfrm flipV="1">
              <a:off x="2205" y="3878"/>
              <a:ext cx="227" cy="27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69" name="Line 100"/>
            <p:cNvSpPr>
              <a:spLocks noChangeShapeType="1"/>
            </p:cNvSpPr>
            <p:nvPr/>
          </p:nvSpPr>
          <p:spPr bwMode="auto">
            <a:xfrm flipV="1">
              <a:off x="2024" y="4150"/>
              <a:ext cx="182" cy="13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70" name="Line 101"/>
            <p:cNvSpPr>
              <a:spLocks noChangeShapeType="1"/>
            </p:cNvSpPr>
            <p:nvPr/>
          </p:nvSpPr>
          <p:spPr bwMode="auto">
            <a:xfrm flipV="1">
              <a:off x="1797" y="4286"/>
              <a:ext cx="227" cy="1043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Group 102"/>
          <p:cNvGrpSpPr>
            <a:grpSpLocks/>
          </p:cNvGrpSpPr>
          <p:nvPr/>
        </p:nvGrpSpPr>
        <p:grpSpPr bwMode="auto">
          <a:xfrm>
            <a:off x="3233738" y="2403475"/>
            <a:ext cx="1349375" cy="863600"/>
            <a:chOff x="2750" y="2018"/>
            <a:chExt cx="1134" cy="726"/>
          </a:xfrm>
        </p:grpSpPr>
        <p:sp>
          <p:nvSpPr>
            <p:cNvPr id="172" name="Line 103"/>
            <p:cNvSpPr>
              <a:spLocks noChangeShapeType="1"/>
            </p:cNvSpPr>
            <p:nvPr/>
          </p:nvSpPr>
          <p:spPr bwMode="auto">
            <a:xfrm flipV="1">
              <a:off x="3294" y="2018"/>
              <a:ext cx="590" cy="27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73" name="Line 104"/>
            <p:cNvSpPr>
              <a:spLocks noChangeShapeType="1"/>
            </p:cNvSpPr>
            <p:nvPr/>
          </p:nvSpPr>
          <p:spPr bwMode="auto">
            <a:xfrm flipV="1">
              <a:off x="3067" y="2290"/>
              <a:ext cx="227" cy="45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74" name="Line 105"/>
            <p:cNvSpPr>
              <a:spLocks noChangeShapeType="1"/>
            </p:cNvSpPr>
            <p:nvPr/>
          </p:nvSpPr>
          <p:spPr bwMode="auto">
            <a:xfrm>
              <a:off x="2750" y="2699"/>
              <a:ext cx="317" cy="45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Group 106"/>
          <p:cNvGrpSpPr>
            <a:grpSpLocks/>
          </p:cNvGrpSpPr>
          <p:nvPr/>
        </p:nvGrpSpPr>
        <p:grpSpPr bwMode="auto">
          <a:xfrm>
            <a:off x="2370138" y="4346575"/>
            <a:ext cx="1025525" cy="809625"/>
            <a:chOff x="2024" y="3651"/>
            <a:chExt cx="862" cy="681"/>
          </a:xfrm>
        </p:grpSpPr>
        <p:sp>
          <p:nvSpPr>
            <p:cNvPr id="176" name="Line 107"/>
            <p:cNvSpPr>
              <a:spLocks noChangeShapeType="1"/>
            </p:cNvSpPr>
            <p:nvPr/>
          </p:nvSpPr>
          <p:spPr bwMode="auto">
            <a:xfrm flipV="1">
              <a:off x="2432" y="3651"/>
              <a:ext cx="454" cy="68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77" name="Line 108"/>
            <p:cNvSpPr>
              <a:spLocks noChangeShapeType="1"/>
            </p:cNvSpPr>
            <p:nvPr/>
          </p:nvSpPr>
          <p:spPr bwMode="auto">
            <a:xfrm>
              <a:off x="2024" y="4287"/>
              <a:ext cx="408" cy="45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Group 109"/>
          <p:cNvGrpSpPr>
            <a:grpSpLocks/>
          </p:cNvGrpSpPr>
          <p:nvPr/>
        </p:nvGrpSpPr>
        <p:grpSpPr bwMode="auto">
          <a:xfrm>
            <a:off x="2098675" y="6343650"/>
            <a:ext cx="379413" cy="107950"/>
            <a:chOff x="1797" y="5329"/>
            <a:chExt cx="318" cy="91"/>
          </a:xfrm>
        </p:grpSpPr>
        <p:sp>
          <p:nvSpPr>
            <p:cNvPr id="179" name="Line 110"/>
            <p:cNvSpPr>
              <a:spLocks noChangeShapeType="1"/>
            </p:cNvSpPr>
            <p:nvPr/>
          </p:nvSpPr>
          <p:spPr bwMode="auto">
            <a:xfrm>
              <a:off x="1797" y="5329"/>
              <a:ext cx="136" cy="91"/>
            </a:xfrm>
            <a:prstGeom prst="line">
              <a:avLst/>
            </a:prstGeom>
            <a:noFill/>
            <a:ln w="19050">
              <a:solidFill>
                <a:srgbClr val="744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80" name="Line 111"/>
            <p:cNvSpPr>
              <a:spLocks noChangeShapeType="1"/>
            </p:cNvSpPr>
            <p:nvPr/>
          </p:nvSpPr>
          <p:spPr bwMode="auto">
            <a:xfrm flipV="1">
              <a:off x="1933" y="5375"/>
              <a:ext cx="182" cy="45"/>
            </a:xfrm>
            <a:prstGeom prst="line">
              <a:avLst/>
            </a:prstGeom>
            <a:noFill/>
            <a:ln w="19050">
              <a:solidFill>
                <a:srgbClr val="744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181" name="AutoShape 114"/>
          <p:cNvSpPr>
            <a:spLocks noChangeArrowheads="1"/>
          </p:cNvSpPr>
          <p:nvPr/>
        </p:nvSpPr>
        <p:spPr bwMode="auto">
          <a:xfrm>
            <a:off x="2671763" y="3490913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82" name="AutoShape 118"/>
          <p:cNvSpPr>
            <a:spLocks noChangeArrowheads="1"/>
          </p:cNvSpPr>
          <p:nvPr/>
        </p:nvSpPr>
        <p:spPr bwMode="auto">
          <a:xfrm>
            <a:off x="3138488" y="3267075"/>
            <a:ext cx="50800" cy="5556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83" name="AutoShape 120"/>
          <p:cNvSpPr>
            <a:spLocks noChangeArrowheads="1"/>
          </p:cNvSpPr>
          <p:nvPr/>
        </p:nvSpPr>
        <p:spPr bwMode="auto">
          <a:xfrm>
            <a:off x="296863" y="5980113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84" name="AutoShape 121"/>
          <p:cNvSpPr>
            <a:spLocks noChangeArrowheads="1"/>
          </p:cNvSpPr>
          <p:nvPr/>
        </p:nvSpPr>
        <p:spPr bwMode="auto">
          <a:xfrm>
            <a:off x="2341563" y="5060950"/>
            <a:ext cx="50800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85" name="AutoShape 122"/>
          <p:cNvSpPr>
            <a:spLocks noChangeArrowheads="1"/>
          </p:cNvSpPr>
          <p:nvPr/>
        </p:nvSpPr>
        <p:spPr bwMode="auto">
          <a:xfrm>
            <a:off x="2073275" y="6303963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86" name="AutoShape 124"/>
          <p:cNvSpPr>
            <a:spLocks noChangeArrowheads="1"/>
          </p:cNvSpPr>
          <p:nvPr/>
        </p:nvSpPr>
        <p:spPr bwMode="auto">
          <a:xfrm>
            <a:off x="1695450" y="3662363"/>
            <a:ext cx="49213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187" name="Group 125"/>
          <p:cNvGrpSpPr>
            <a:grpSpLocks/>
          </p:cNvGrpSpPr>
          <p:nvPr/>
        </p:nvGrpSpPr>
        <p:grpSpPr bwMode="auto">
          <a:xfrm>
            <a:off x="1155700" y="3914775"/>
            <a:ext cx="120650" cy="365125"/>
            <a:chOff x="1004" y="3288"/>
            <a:chExt cx="101" cy="306"/>
          </a:xfrm>
        </p:grpSpPr>
        <p:sp>
          <p:nvSpPr>
            <p:cNvPr id="188" name="Line 126"/>
            <p:cNvSpPr>
              <a:spLocks noChangeShapeType="1"/>
            </p:cNvSpPr>
            <p:nvPr/>
          </p:nvSpPr>
          <p:spPr bwMode="auto">
            <a:xfrm flipH="1" flipV="1">
              <a:off x="1026" y="3288"/>
              <a:ext cx="0" cy="22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189" name="AutoShape 127"/>
            <p:cNvSpPr>
              <a:spLocks noChangeArrowheads="1"/>
            </p:cNvSpPr>
            <p:nvPr/>
          </p:nvSpPr>
          <p:spPr bwMode="auto">
            <a:xfrm flipV="1">
              <a:off x="1026" y="3515"/>
              <a:ext cx="79" cy="7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90" name="AutoShape 128"/>
            <p:cNvSpPr>
              <a:spLocks noChangeArrowheads="1"/>
            </p:cNvSpPr>
            <p:nvPr/>
          </p:nvSpPr>
          <p:spPr bwMode="auto">
            <a:xfrm>
              <a:off x="1004" y="3493"/>
              <a:ext cx="42" cy="47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191" name="AutoShape 130"/>
          <p:cNvSpPr>
            <a:spLocks noChangeArrowheads="1"/>
          </p:cNvSpPr>
          <p:nvPr/>
        </p:nvSpPr>
        <p:spPr bwMode="auto">
          <a:xfrm>
            <a:off x="720725" y="4724400"/>
            <a:ext cx="50800" cy="5556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2" name="AutoShape 131"/>
          <p:cNvSpPr>
            <a:spLocks noChangeArrowheads="1"/>
          </p:cNvSpPr>
          <p:nvPr/>
        </p:nvSpPr>
        <p:spPr bwMode="auto">
          <a:xfrm>
            <a:off x="1417638" y="2565400"/>
            <a:ext cx="49212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3" name="AutoShape 132"/>
          <p:cNvSpPr>
            <a:spLocks noChangeArrowheads="1"/>
          </p:cNvSpPr>
          <p:nvPr/>
        </p:nvSpPr>
        <p:spPr bwMode="auto">
          <a:xfrm>
            <a:off x="1006475" y="2266950"/>
            <a:ext cx="50800" cy="5556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4" name="AutoShape 134"/>
          <p:cNvSpPr>
            <a:spLocks noChangeArrowheads="1"/>
          </p:cNvSpPr>
          <p:nvPr/>
        </p:nvSpPr>
        <p:spPr bwMode="auto">
          <a:xfrm>
            <a:off x="2827338" y="5103813"/>
            <a:ext cx="50800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5" name="AutoShape 135"/>
          <p:cNvSpPr>
            <a:spLocks noChangeArrowheads="1"/>
          </p:cNvSpPr>
          <p:nvPr/>
        </p:nvSpPr>
        <p:spPr bwMode="auto">
          <a:xfrm>
            <a:off x="2460625" y="6351588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6" name="AutoShape 136"/>
          <p:cNvSpPr>
            <a:spLocks noChangeArrowheads="1"/>
          </p:cNvSpPr>
          <p:nvPr/>
        </p:nvSpPr>
        <p:spPr bwMode="auto">
          <a:xfrm>
            <a:off x="2882900" y="1701800"/>
            <a:ext cx="49213" cy="5556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7" name="AutoShape 137"/>
          <p:cNvSpPr>
            <a:spLocks noChangeArrowheads="1"/>
          </p:cNvSpPr>
          <p:nvPr/>
        </p:nvSpPr>
        <p:spPr bwMode="auto">
          <a:xfrm>
            <a:off x="3435350" y="1052513"/>
            <a:ext cx="49213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8" name="AutoShape 138"/>
          <p:cNvSpPr>
            <a:spLocks noChangeArrowheads="1"/>
          </p:cNvSpPr>
          <p:nvPr/>
        </p:nvSpPr>
        <p:spPr bwMode="auto">
          <a:xfrm>
            <a:off x="3854450" y="471488"/>
            <a:ext cx="49213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9" name="AutoShape 139"/>
          <p:cNvSpPr>
            <a:spLocks noChangeArrowheads="1"/>
          </p:cNvSpPr>
          <p:nvPr/>
        </p:nvSpPr>
        <p:spPr bwMode="auto">
          <a:xfrm>
            <a:off x="2827338" y="2470150"/>
            <a:ext cx="50800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0" name="AutoShape 140"/>
          <p:cNvSpPr>
            <a:spLocks noChangeArrowheads="1"/>
          </p:cNvSpPr>
          <p:nvPr/>
        </p:nvSpPr>
        <p:spPr bwMode="auto">
          <a:xfrm>
            <a:off x="3070225" y="2698750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1" name="AutoShape 141"/>
          <p:cNvSpPr>
            <a:spLocks noChangeArrowheads="1"/>
          </p:cNvSpPr>
          <p:nvPr/>
        </p:nvSpPr>
        <p:spPr bwMode="auto">
          <a:xfrm>
            <a:off x="2838450" y="2889250"/>
            <a:ext cx="50800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2" name="AutoShape 142"/>
          <p:cNvSpPr>
            <a:spLocks noChangeArrowheads="1"/>
          </p:cNvSpPr>
          <p:nvPr/>
        </p:nvSpPr>
        <p:spPr bwMode="auto">
          <a:xfrm>
            <a:off x="3198813" y="3170238"/>
            <a:ext cx="49212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3" name="AutoShape 143"/>
          <p:cNvSpPr>
            <a:spLocks noChangeArrowheads="1"/>
          </p:cNvSpPr>
          <p:nvPr/>
        </p:nvSpPr>
        <p:spPr bwMode="auto">
          <a:xfrm>
            <a:off x="3586163" y="3224213"/>
            <a:ext cx="49212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4" name="AutoShape 144"/>
          <p:cNvSpPr>
            <a:spLocks noChangeArrowheads="1"/>
          </p:cNvSpPr>
          <p:nvPr/>
        </p:nvSpPr>
        <p:spPr bwMode="auto">
          <a:xfrm>
            <a:off x="3854450" y="2698750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5" name="AutoShape 146"/>
          <p:cNvSpPr>
            <a:spLocks noChangeArrowheads="1"/>
          </p:cNvSpPr>
          <p:nvPr/>
        </p:nvSpPr>
        <p:spPr bwMode="auto">
          <a:xfrm>
            <a:off x="3368675" y="4294188"/>
            <a:ext cx="49213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06" name="AutoShape 147"/>
          <p:cNvSpPr>
            <a:spLocks noChangeArrowheads="1"/>
          </p:cNvSpPr>
          <p:nvPr/>
        </p:nvSpPr>
        <p:spPr bwMode="auto">
          <a:xfrm>
            <a:off x="1290638" y="3914775"/>
            <a:ext cx="49212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07" name="Group 148"/>
          <p:cNvGrpSpPr>
            <a:grpSpLocks/>
          </p:cNvGrpSpPr>
          <p:nvPr/>
        </p:nvGrpSpPr>
        <p:grpSpPr bwMode="auto">
          <a:xfrm>
            <a:off x="1181100" y="3914775"/>
            <a:ext cx="76200" cy="165100"/>
            <a:chOff x="1026" y="3288"/>
            <a:chExt cx="63" cy="138"/>
          </a:xfrm>
        </p:grpSpPr>
        <p:sp>
          <p:nvSpPr>
            <p:cNvPr id="208" name="Line 149"/>
            <p:cNvSpPr>
              <a:spLocks noChangeShapeType="1"/>
            </p:cNvSpPr>
            <p:nvPr/>
          </p:nvSpPr>
          <p:spPr bwMode="auto">
            <a:xfrm flipH="1" flipV="1">
              <a:off x="1026" y="3288"/>
              <a:ext cx="45" cy="13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09" name="AutoShape 150"/>
            <p:cNvSpPr>
              <a:spLocks noChangeArrowheads="1"/>
            </p:cNvSpPr>
            <p:nvPr/>
          </p:nvSpPr>
          <p:spPr bwMode="auto">
            <a:xfrm>
              <a:off x="1047" y="3379"/>
              <a:ext cx="42" cy="47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210" name="AutoShape 151"/>
          <p:cNvSpPr>
            <a:spLocks noChangeArrowheads="1"/>
          </p:cNvSpPr>
          <p:nvPr/>
        </p:nvSpPr>
        <p:spPr bwMode="auto">
          <a:xfrm>
            <a:off x="1155700" y="3875088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11" name="Group 152"/>
          <p:cNvGrpSpPr>
            <a:grpSpLocks/>
          </p:cNvGrpSpPr>
          <p:nvPr/>
        </p:nvGrpSpPr>
        <p:grpSpPr bwMode="auto">
          <a:xfrm>
            <a:off x="1181100" y="4400550"/>
            <a:ext cx="176213" cy="104775"/>
            <a:chOff x="1026" y="3696"/>
            <a:chExt cx="147" cy="89"/>
          </a:xfrm>
        </p:grpSpPr>
        <p:grpSp>
          <p:nvGrpSpPr>
            <p:cNvPr id="212" name="Group 153"/>
            <p:cNvGrpSpPr>
              <a:grpSpLocks/>
            </p:cNvGrpSpPr>
            <p:nvPr/>
          </p:nvGrpSpPr>
          <p:grpSpPr bwMode="auto">
            <a:xfrm>
              <a:off x="1026" y="3696"/>
              <a:ext cx="113" cy="23"/>
              <a:chOff x="1026" y="3696"/>
              <a:chExt cx="113" cy="23"/>
            </a:xfrm>
          </p:grpSpPr>
          <p:sp>
            <p:nvSpPr>
              <p:cNvPr id="214" name="Line 154"/>
              <p:cNvSpPr>
                <a:spLocks noChangeShapeType="1"/>
              </p:cNvSpPr>
              <p:nvPr/>
            </p:nvSpPr>
            <p:spPr bwMode="auto">
              <a:xfrm rot="-600000">
                <a:off x="1026" y="3696"/>
                <a:ext cx="113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Line 155"/>
              <p:cNvSpPr>
                <a:spLocks noChangeShapeType="1"/>
              </p:cNvSpPr>
              <p:nvPr/>
            </p:nvSpPr>
            <p:spPr bwMode="auto">
              <a:xfrm flipV="1">
                <a:off x="1128" y="3696"/>
                <a:ext cx="0" cy="23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3" name="AutoShape 156"/>
            <p:cNvSpPr>
              <a:spLocks noChangeArrowheads="1"/>
            </p:cNvSpPr>
            <p:nvPr/>
          </p:nvSpPr>
          <p:spPr bwMode="auto">
            <a:xfrm flipV="1">
              <a:off x="1094" y="3706"/>
              <a:ext cx="79" cy="7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216" name="AutoShape 157"/>
          <p:cNvSpPr>
            <a:spLocks noChangeArrowheads="1"/>
          </p:cNvSpPr>
          <p:nvPr/>
        </p:nvSpPr>
        <p:spPr bwMode="auto">
          <a:xfrm>
            <a:off x="1155700" y="4371975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17" name="Group 158"/>
          <p:cNvGrpSpPr>
            <a:grpSpLocks/>
          </p:cNvGrpSpPr>
          <p:nvPr/>
        </p:nvGrpSpPr>
        <p:grpSpPr bwMode="auto">
          <a:xfrm>
            <a:off x="12700" y="350838"/>
            <a:ext cx="4932363" cy="5964237"/>
            <a:chOff x="680" y="221"/>
            <a:chExt cx="3107" cy="3757"/>
          </a:xfrm>
        </p:grpSpPr>
        <p:sp>
          <p:nvSpPr>
            <p:cNvPr id="218" name="AutoShape 159"/>
            <p:cNvSpPr>
              <a:spLocks noChangeArrowheads="1"/>
            </p:cNvSpPr>
            <p:nvPr/>
          </p:nvSpPr>
          <p:spPr bwMode="auto">
            <a:xfrm flipV="1">
              <a:off x="1568" y="221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19" name="AutoShape 160"/>
            <p:cNvSpPr>
              <a:spLocks noChangeArrowheads="1"/>
            </p:cNvSpPr>
            <p:nvPr/>
          </p:nvSpPr>
          <p:spPr bwMode="auto">
            <a:xfrm flipV="1">
              <a:off x="1364" y="2772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0" name="AutoShape 161"/>
            <p:cNvSpPr>
              <a:spLocks noChangeArrowheads="1"/>
            </p:cNvSpPr>
            <p:nvPr/>
          </p:nvSpPr>
          <p:spPr bwMode="auto">
            <a:xfrm flipV="1">
              <a:off x="1450" y="3180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1" name="AutoShape 162"/>
            <p:cNvSpPr>
              <a:spLocks noChangeArrowheads="1"/>
            </p:cNvSpPr>
            <p:nvPr/>
          </p:nvSpPr>
          <p:spPr bwMode="auto">
            <a:xfrm flipV="1">
              <a:off x="1246" y="2670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2" name="AutoShape 163"/>
            <p:cNvSpPr>
              <a:spLocks noChangeArrowheads="1"/>
            </p:cNvSpPr>
            <p:nvPr/>
          </p:nvSpPr>
          <p:spPr bwMode="auto">
            <a:xfrm flipV="1">
              <a:off x="1417" y="2637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3" name="AutoShape 164"/>
            <p:cNvSpPr>
              <a:spLocks noChangeArrowheads="1"/>
            </p:cNvSpPr>
            <p:nvPr/>
          </p:nvSpPr>
          <p:spPr bwMode="auto">
            <a:xfrm flipV="1">
              <a:off x="1467" y="2779"/>
              <a:ext cx="60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4" name="AutoShape 165"/>
            <p:cNvSpPr>
              <a:spLocks noChangeArrowheads="1"/>
            </p:cNvSpPr>
            <p:nvPr/>
          </p:nvSpPr>
          <p:spPr bwMode="auto">
            <a:xfrm flipV="1">
              <a:off x="2346" y="1292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5" name="AutoShape 166"/>
            <p:cNvSpPr>
              <a:spLocks noChangeArrowheads="1"/>
            </p:cNvSpPr>
            <p:nvPr/>
          </p:nvSpPr>
          <p:spPr bwMode="auto">
            <a:xfrm flipV="1">
              <a:off x="2653" y="1103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6" name="AutoShape 167"/>
            <p:cNvSpPr>
              <a:spLocks noChangeArrowheads="1"/>
            </p:cNvSpPr>
            <p:nvPr/>
          </p:nvSpPr>
          <p:spPr bwMode="auto">
            <a:xfrm flipV="1">
              <a:off x="782" y="1700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7" name="AutoShape 168"/>
            <p:cNvSpPr>
              <a:spLocks noChangeArrowheads="1"/>
            </p:cNvSpPr>
            <p:nvPr/>
          </p:nvSpPr>
          <p:spPr bwMode="auto">
            <a:xfrm flipV="1">
              <a:off x="680" y="2675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8" name="AutoShape 169"/>
            <p:cNvSpPr>
              <a:spLocks noChangeArrowheads="1"/>
            </p:cNvSpPr>
            <p:nvPr/>
          </p:nvSpPr>
          <p:spPr bwMode="auto">
            <a:xfrm flipV="1">
              <a:off x="2074" y="3933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29" name="AutoShape 170"/>
            <p:cNvSpPr>
              <a:spLocks noChangeArrowheads="1"/>
            </p:cNvSpPr>
            <p:nvPr/>
          </p:nvSpPr>
          <p:spPr bwMode="auto">
            <a:xfrm flipV="1">
              <a:off x="2232" y="3241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0" name="AutoShape 171"/>
            <p:cNvSpPr>
              <a:spLocks noChangeArrowheads="1"/>
            </p:cNvSpPr>
            <p:nvPr/>
          </p:nvSpPr>
          <p:spPr bwMode="auto">
            <a:xfrm flipV="1">
              <a:off x="2369" y="1892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1" name="AutoShape 172"/>
            <p:cNvSpPr>
              <a:spLocks noChangeArrowheads="1"/>
            </p:cNvSpPr>
            <p:nvPr/>
          </p:nvSpPr>
          <p:spPr bwMode="auto">
            <a:xfrm flipV="1">
              <a:off x="1507" y="3457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2" name="AutoShape 173"/>
            <p:cNvSpPr>
              <a:spLocks noChangeArrowheads="1"/>
            </p:cNvSpPr>
            <p:nvPr/>
          </p:nvSpPr>
          <p:spPr bwMode="auto">
            <a:xfrm flipV="1">
              <a:off x="1701" y="2251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3" name="AutoShape 174"/>
            <p:cNvSpPr>
              <a:spLocks noChangeArrowheads="1"/>
            </p:cNvSpPr>
            <p:nvPr/>
          </p:nvSpPr>
          <p:spPr bwMode="auto">
            <a:xfrm flipV="1">
              <a:off x="2109" y="2069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4" name="AutoShape 175"/>
            <p:cNvSpPr>
              <a:spLocks noChangeArrowheads="1"/>
            </p:cNvSpPr>
            <p:nvPr/>
          </p:nvSpPr>
          <p:spPr bwMode="auto">
            <a:xfrm flipV="1">
              <a:off x="2459" y="2244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5" name="AutoShape 176"/>
            <p:cNvSpPr>
              <a:spLocks noChangeArrowheads="1"/>
            </p:cNvSpPr>
            <p:nvPr/>
          </p:nvSpPr>
          <p:spPr bwMode="auto">
            <a:xfrm flipV="1">
              <a:off x="3742" y="890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6" name="AutoShape 177"/>
            <p:cNvSpPr>
              <a:spLocks noChangeArrowheads="1"/>
            </p:cNvSpPr>
            <p:nvPr/>
          </p:nvSpPr>
          <p:spPr bwMode="auto">
            <a:xfrm flipV="1">
              <a:off x="3606" y="1162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37" name="AutoShape 178"/>
            <p:cNvSpPr>
              <a:spLocks noChangeArrowheads="1"/>
            </p:cNvSpPr>
            <p:nvPr/>
          </p:nvSpPr>
          <p:spPr bwMode="auto">
            <a:xfrm flipV="1">
              <a:off x="3606" y="1480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8" name="AutoShape 179"/>
            <p:cNvSpPr>
              <a:spLocks noChangeArrowheads="1"/>
            </p:cNvSpPr>
            <p:nvPr/>
          </p:nvSpPr>
          <p:spPr bwMode="auto">
            <a:xfrm flipV="1">
              <a:off x="1565" y="300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9" name="AutoShape 180"/>
            <p:cNvSpPr>
              <a:spLocks noChangeArrowheads="1"/>
            </p:cNvSpPr>
            <p:nvPr/>
          </p:nvSpPr>
          <p:spPr bwMode="auto">
            <a:xfrm flipV="1">
              <a:off x="3083" y="396"/>
              <a:ext cx="45" cy="45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40" name="Group 181"/>
          <p:cNvGrpSpPr>
            <a:grpSpLocks/>
          </p:cNvGrpSpPr>
          <p:nvPr/>
        </p:nvGrpSpPr>
        <p:grpSpPr bwMode="auto">
          <a:xfrm>
            <a:off x="1397000" y="539750"/>
            <a:ext cx="2555875" cy="5810250"/>
            <a:chOff x="1552" y="340"/>
            <a:chExt cx="1610" cy="3660"/>
          </a:xfrm>
        </p:grpSpPr>
        <p:sp>
          <p:nvSpPr>
            <p:cNvPr id="241" name="AutoShape 182"/>
            <p:cNvSpPr>
              <a:spLocks noChangeArrowheads="1"/>
            </p:cNvSpPr>
            <p:nvPr/>
          </p:nvSpPr>
          <p:spPr bwMode="auto">
            <a:xfrm rot="-5471609">
              <a:off x="2838" y="718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42" name="AutoShape 183"/>
            <p:cNvSpPr>
              <a:spLocks noChangeArrowheads="1"/>
            </p:cNvSpPr>
            <p:nvPr/>
          </p:nvSpPr>
          <p:spPr bwMode="auto">
            <a:xfrm rot="-5471609">
              <a:off x="2155" y="2115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43" name="AutoShape 184"/>
            <p:cNvSpPr>
              <a:spLocks noChangeArrowheads="1"/>
            </p:cNvSpPr>
            <p:nvPr/>
          </p:nvSpPr>
          <p:spPr bwMode="auto">
            <a:xfrm rot="-5471609">
              <a:off x="2176" y="3230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44" name="AutoShape 185"/>
            <p:cNvSpPr>
              <a:spLocks noChangeArrowheads="1"/>
            </p:cNvSpPr>
            <p:nvPr/>
          </p:nvSpPr>
          <p:spPr bwMode="auto">
            <a:xfrm rot="-5471609">
              <a:off x="3117" y="340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45" name="AutoShape 186"/>
            <p:cNvSpPr>
              <a:spLocks noChangeArrowheads="1"/>
            </p:cNvSpPr>
            <p:nvPr/>
          </p:nvSpPr>
          <p:spPr bwMode="auto">
            <a:xfrm rot="-5471609">
              <a:off x="2403" y="2251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46" name="AutoShape 187"/>
            <p:cNvSpPr>
              <a:spLocks noChangeArrowheads="1"/>
            </p:cNvSpPr>
            <p:nvPr/>
          </p:nvSpPr>
          <p:spPr bwMode="auto">
            <a:xfrm rot="-5471609">
              <a:off x="2017" y="3955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47" name="AutoShape 188"/>
            <p:cNvSpPr>
              <a:spLocks noChangeArrowheads="1"/>
            </p:cNvSpPr>
            <p:nvPr/>
          </p:nvSpPr>
          <p:spPr bwMode="auto">
            <a:xfrm rot="-5471609">
              <a:off x="2584" y="1088"/>
              <a:ext cx="52" cy="52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48" name="AutoShape 189"/>
            <p:cNvSpPr>
              <a:spLocks noChangeArrowheads="1"/>
            </p:cNvSpPr>
            <p:nvPr/>
          </p:nvSpPr>
          <p:spPr bwMode="auto">
            <a:xfrm rot="-5471609">
              <a:off x="2744" y="2652"/>
              <a:ext cx="52" cy="52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49" name="AutoShape 190"/>
            <p:cNvSpPr>
              <a:spLocks noChangeArrowheads="1"/>
            </p:cNvSpPr>
            <p:nvPr/>
          </p:nvSpPr>
          <p:spPr bwMode="auto">
            <a:xfrm rot="-5471609">
              <a:off x="1882" y="1616"/>
              <a:ext cx="52" cy="52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50" name="AutoShape 191"/>
            <p:cNvSpPr>
              <a:spLocks noChangeArrowheads="1"/>
            </p:cNvSpPr>
            <p:nvPr/>
          </p:nvSpPr>
          <p:spPr bwMode="auto">
            <a:xfrm rot="-5471609">
              <a:off x="1791" y="2251"/>
              <a:ext cx="52" cy="52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51" name="AutoShape 192"/>
            <p:cNvSpPr>
              <a:spLocks noChangeArrowheads="1"/>
            </p:cNvSpPr>
            <p:nvPr/>
          </p:nvSpPr>
          <p:spPr bwMode="auto">
            <a:xfrm rot="-5471609">
              <a:off x="2437" y="1598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52" name="AutoShape 193"/>
            <p:cNvSpPr>
              <a:spLocks noChangeArrowheads="1"/>
            </p:cNvSpPr>
            <p:nvPr/>
          </p:nvSpPr>
          <p:spPr bwMode="auto">
            <a:xfrm rot="-5471609">
              <a:off x="2505" y="1847"/>
              <a:ext cx="45" cy="4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50000"/>
                </a:spcBef>
              </a:pPr>
              <a:endParaRPr lang="es-ES" sz="2400" b="1">
                <a:solidFill>
                  <a:prstClr val="white"/>
                </a:solidFill>
              </a:endParaRPr>
            </a:p>
          </p:txBody>
        </p:sp>
        <p:sp>
          <p:nvSpPr>
            <p:cNvPr id="253" name="AutoShape 194"/>
            <p:cNvSpPr>
              <a:spLocks noChangeArrowheads="1"/>
            </p:cNvSpPr>
            <p:nvPr/>
          </p:nvSpPr>
          <p:spPr bwMode="auto">
            <a:xfrm rot="-5471609">
              <a:off x="2471" y="2874"/>
              <a:ext cx="59" cy="5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54" name="AutoShape 195"/>
            <p:cNvSpPr>
              <a:spLocks noChangeArrowheads="1"/>
            </p:cNvSpPr>
            <p:nvPr/>
          </p:nvSpPr>
          <p:spPr bwMode="auto">
            <a:xfrm rot="-5471609">
              <a:off x="2607" y="1684"/>
              <a:ext cx="59" cy="5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55" name="AutoShape 196"/>
            <p:cNvSpPr>
              <a:spLocks noChangeArrowheads="1"/>
            </p:cNvSpPr>
            <p:nvPr/>
          </p:nvSpPr>
          <p:spPr bwMode="auto">
            <a:xfrm rot="-5471609">
              <a:off x="2641" y="1956"/>
              <a:ext cx="59" cy="5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56" name="AutoShape 197"/>
            <p:cNvSpPr>
              <a:spLocks noChangeArrowheads="1"/>
            </p:cNvSpPr>
            <p:nvPr/>
          </p:nvSpPr>
          <p:spPr bwMode="auto">
            <a:xfrm rot="-5471609">
              <a:off x="1552" y="1581"/>
              <a:ext cx="59" cy="60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257" name="AutoShape 198"/>
            <p:cNvSpPr>
              <a:spLocks noChangeArrowheads="1"/>
            </p:cNvSpPr>
            <p:nvPr/>
          </p:nvSpPr>
          <p:spPr bwMode="auto">
            <a:xfrm rot="-5471609">
              <a:off x="2675" y="2058"/>
              <a:ext cx="59" cy="5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258" name="AutoShape 199"/>
          <p:cNvSpPr>
            <a:spLocks noChangeArrowheads="1"/>
          </p:cNvSpPr>
          <p:nvPr/>
        </p:nvSpPr>
        <p:spPr bwMode="auto">
          <a:xfrm>
            <a:off x="2946400" y="1443038"/>
            <a:ext cx="50800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59" name="Group 200"/>
          <p:cNvGrpSpPr>
            <a:grpSpLocks/>
          </p:cNvGrpSpPr>
          <p:nvPr/>
        </p:nvGrpSpPr>
        <p:grpSpPr bwMode="auto">
          <a:xfrm>
            <a:off x="2984500" y="-26988"/>
            <a:ext cx="1457325" cy="1484313"/>
            <a:chOff x="2523" y="0"/>
            <a:chExt cx="1225" cy="1246"/>
          </a:xfrm>
        </p:grpSpPr>
        <p:sp>
          <p:nvSpPr>
            <p:cNvPr id="260" name="Line 201"/>
            <p:cNvSpPr>
              <a:spLocks noChangeShapeType="1"/>
            </p:cNvSpPr>
            <p:nvPr/>
          </p:nvSpPr>
          <p:spPr bwMode="auto">
            <a:xfrm flipV="1">
              <a:off x="2523" y="930"/>
              <a:ext cx="136" cy="316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61" name="Line 202"/>
            <p:cNvSpPr>
              <a:spLocks noChangeShapeType="1"/>
            </p:cNvSpPr>
            <p:nvPr/>
          </p:nvSpPr>
          <p:spPr bwMode="auto">
            <a:xfrm flipV="1">
              <a:off x="2659" y="793"/>
              <a:ext cx="227" cy="137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62" name="Line 203"/>
            <p:cNvSpPr>
              <a:spLocks noChangeShapeType="1"/>
            </p:cNvSpPr>
            <p:nvPr/>
          </p:nvSpPr>
          <p:spPr bwMode="auto">
            <a:xfrm flipV="1">
              <a:off x="2886" y="385"/>
              <a:ext cx="363" cy="408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63" name="Line 204"/>
            <p:cNvSpPr>
              <a:spLocks noChangeShapeType="1"/>
            </p:cNvSpPr>
            <p:nvPr/>
          </p:nvSpPr>
          <p:spPr bwMode="auto">
            <a:xfrm flipV="1">
              <a:off x="3249" y="0"/>
              <a:ext cx="499" cy="385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269" name="Freeform 210"/>
          <p:cNvSpPr>
            <a:spLocks/>
          </p:cNvSpPr>
          <p:nvPr/>
        </p:nvSpPr>
        <p:spPr bwMode="auto">
          <a:xfrm>
            <a:off x="487363" y="2717800"/>
            <a:ext cx="1328737" cy="134938"/>
          </a:xfrm>
          <a:custGeom>
            <a:avLst/>
            <a:gdLst>
              <a:gd name="T0" fmla="*/ 2147483647 w 837"/>
              <a:gd name="T1" fmla="*/ 0 h 85"/>
              <a:gd name="T2" fmla="*/ 2147483647 w 837"/>
              <a:gd name="T3" fmla="*/ 2147483647 h 85"/>
              <a:gd name="T4" fmla="*/ 2147483647 w 837"/>
              <a:gd name="T5" fmla="*/ 2147483647 h 85"/>
              <a:gd name="T6" fmla="*/ 2147483647 w 837"/>
              <a:gd name="T7" fmla="*/ 2147483647 h 85"/>
              <a:gd name="T8" fmla="*/ 2147483647 w 837"/>
              <a:gd name="T9" fmla="*/ 2147483647 h 85"/>
              <a:gd name="T10" fmla="*/ 0 w 837"/>
              <a:gd name="T11" fmla="*/ 2147483647 h 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37"/>
              <a:gd name="T19" fmla="*/ 0 h 85"/>
              <a:gd name="T20" fmla="*/ 837 w 837"/>
              <a:gd name="T21" fmla="*/ 85 h 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37" h="85">
                <a:moveTo>
                  <a:pt x="837" y="0"/>
                </a:moveTo>
                <a:lnTo>
                  <a:pt x="650" y="61"/>
                </a:lnTo>
                <a:lnTo>
                  <a:pt x="479" y="81"/>
                </a:lnTo>
                <a:lnTo>
                  <a:pt x="92" y="85"/>
                </a:lnTo>
                <a:lnTo>
                  <a:pt x="24" y="79"/>
                </a:lnTo>
                <a:lnTo>
                  <a:pt x="0" y="2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270" name="Freeform 211"/>
          <p:cNvSpPr>
            <a:spLocks/>
          </p:cNvSpPr>
          <p:nvPr/>
        </p:nvSpPr>
        <p:spPr bwMode="auto">
          <a:xfrm>
            <a:off x="490538" y="2743200"/>
            <a:ext cx="92075" cy="31750"/>
          </a:xfrm>
          <a:custGeom>
            <a:avLst/>
            <a:gdLst>
              <a:gd name="T0" fmla="*/ 0 w 58"/>
              <a:gd name="T1" fmla="*/ 0 h 20"/>
              <a:gd name="T2" fmla="*/ 2147483647 w 58"/>
              <a:gd name="T3" fmla="*/ 2147483647 h 20"/>
              <a:gd name="T4" fmla="*/ 0 60000 65536"/>
              <a:gd name="T5" fmla="*/ 0 60000 65536"/>
              <a:gd name="T6" fmla="*/ 0 w 58"/>
              <a:gd name="T7" fmla="*/ 0 h 20"/>
              <a:gd name="T8" fmla="*/ 58 w 58"/>
              <a:gd name="T9" fmla="*/ 20 h 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" h="20">
                <a:moveTo>
                  <a:pt x="0" y="0"/>
                </a:moveTo>
                <a:lnTo>
                  <a:pt x="58" y="20"/>
                </a:ln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271" name="AutoShape 212"/>
          <p:cNvSpPr>
            <a:spLocks noChangeArrowheads="1"/>
          </p:cNvSpPr>
          <p:nvPr/>
        </p:nvSpPr>
        <p:spPr bwMode="auto">
          <a:xfrm>
            <a:off x="561975" y="2738438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72" name="Freeform 213"/>
          <p:cNvSpPr>
            <a:spLocks/>
          </p:cNvSpPr>
          <p:nvPr/>
        </p:nvSpPr>
        <p:spPr bwMode="auto">
          <a:xfrm>
            <a:off x="273050" y="2703513"/>
            <a:ext cx="211138" cy="36512"/>
          </a:xfrm>
          <a:custGeom>
            <a:avLst/>
            <a:gdLst>
              <a:gd name="T0" fmla="*/ 0 w 133"/>
              <a:gd name="T1" fmla="*/ 0 h 23"/>
              <a:gd name="T2" fmla="*/ 2147483647 w 133"/>
              <a:gd name="T3" fmla="*/ 2147483647 h 23"/>
              <a:gd name="T4" fmla="*/ 2147483647 w 133"/>
              <a:gd name="T5" fmla="*/ 2147483647 h 23"/>
              <a:gd name="T6" fmla="*/ 0 60000 65536"/>
              <a:gd name="T7" fmla="*/ 0 60000 65536"/>
              <a:gd name="T8" fmla="*/ 0 60000 65536"/>
              <a:gd name="T9" fmla="*/ 0 w 133"/>
              <a:gd name="T10" fmla="*/ 0 h 23"/>
              <a:gd name="T11" fmla="*/ 133 w 133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23">
                <a:moveTo>
                  <a:pt x="0" y="0"/>
                </a:moveTo>
                <a:lnTo>
                  <a:pt x="77" y="1"/>
                </a:lnTo>
                <a:lnTo>
                  <a:pt x="133" y="23"/>
                </a:ln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273" name="AutoShape 215"/>
          <p:cNvSpPr>
            <a:spLocks noChangeArrowheads="1"/>
          </p:cNvSpPr>
          <p:nvPr/>
        </p:nvSpPr>
        <p:spPr bwMode="auto">
          <a:xfrm>
            <a:off x="247650" y="2673350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74" name="AutoShape 216"/>
          <p:cNvSpPr>
            <a:spLocks noChangeArrowheads="1"/>
          </p:cNvSpPr>
          <p:nvPr/>
        </p:nvSpPr>
        <p:spPr bwMode="auto">
          <a:xfrm>
            <a:off x="1803400" y="2671763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75" name="Text Box 218"/>
          <p:cNvSpPr txBox="1">
            <a:spLocks noChangeArrowheads="1"/>
          </p:cNvSpPr>
          <p:nvPr/>
        </p:nvSpPr>
        <p:spPr bwMode="auto">
          <a:xfrm>
            <a:off x="2408238" y="4581525"/>
            <a:ext cx="363537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7" tIns="34279" rIns="68557" bIns="34279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400" b="1">
                <a:solidFill>
                  <a:prstClr val="black"/>
                </a:solidFill>
                <a:latin typeface="Calibri" pitchFamily="34" charset="0"/>
              </a:rPr>
              <a:t>Zhoray</a:t>
            </a:r>
            <a:endParaRPr lang="es-ES" sz="4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6" name="AutoShape 219"/>
          <p:cNvSpPr>
            <a:spLocks noChangeArrowheads="1"/>
          </p:cNvSpPr>
          <p:nvPr/>
        </p:nvSpPr>
        <p:spPr bwMode="auto">
          <a:xfrm rot="-5471609">
            <a:off x="2659062" y="4616451"/>
            <a:ext cx="93663" cy="93662"/>
          </a:xfrm>
          <a:prstGeom prst="flowChartDelay">
            <a:avLst/>
          </a:prstGeom>
          <a:solidFill>
            <a:srgbClr val="0033CC"/>
          </a:solidFill>
          <a:ln w="31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77" name="Freeform 234"/>
          <p:cNvSpPr>
            <a:spLocks/>
          </p:cNvSpPr>
          <p:nvPr/>
        </p:nvSpPr>
        <p:spPr bwMode="auto">
          <a:xfrm>
            <a:off x="2281238" y="4605338"/>
            <a:ext cx="346075" cy="392112"/>
          </a:xfrm>
          <a:custGeom>
            <a:avLst/>
            <a:gdLst>
              <a:gd name="T0" fmla="*/ 2147483647 w 218"/>
              <a:gd name="T1" fmla="*/ 0 h 247"/>
              <a:gd name="T2" fmla="*/ 2147483647 w 218"/>
              <a:gd name="T3" fmla="*/ 2147483647 h 247"/>
              <a:gd name="T4" fmla="*/ 0 w 218"/>
              <a:gd name="T5" fmla="*/ 2147483647 h 247"/>
              <a:gd name="T6" fmla="*/ 0 60000 65536"/>
              <a:gd name="T7" fmla="*/ 0 60000 65536"/>
              <a:gd name="T8" fmla="*/ 0 60000 65536"/>
              <a:gd name="T9" fmla="*/ 0 w 218"/>
              <a:gd name="T10" fmla="*/ 0 h 247"/>
              <a:gd name="T11" fmla="*/ 218 w 218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" h="247">
                <a:moveTo>
                  <a:pt x="218" y="0"/>
                </a:moveTo>
                <a:lnTo>
                  <a:pt x="104" y="186"/>
                </a:lnTo>
                <a:lnTo>
                  <a:pt x="0" y="247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278" name="AutoShape 235"/>
          <p:cNvSpPr>
            <a:spLocks noChangeArrowheads="1"/>
          </p:cNvSpPr>
          <p:nvPr/>
        </p:nvSpPr>
        <p:spPr bwMode="auto">
          <a:xfrm>
            <a:off x="2257425" y="4941888"/>
            <a:ext cx="50800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79" name="Freeform 291"/>
          <p:cNvSpPr>
            <a:spLocks/>
          </p:cNvSpPr>
          <p:nvPr/>
        </p:nvSpPr>
        <p:spPr bwMode="auto">
          <a:xfrm>
            <a:off x="1174750" y="4222750"/>
            <a:ext cx="6350" cy="165100"/>
          </a:xfrm>
          <a:custGeom>
            <a:avLst/>
            <a:gdLst>
              <a:gd name="T0" fmla="*/ 2147483647 w 4"/>
              <a:gd name="T1" fmla="*/ 2147483647 h 104"/>
              <a:gd name="T2" fmla="*/ 0 w 4"/>
              <a:gd name="T3" fmla="*/ 0 h 104"/>
              <a:gd name="T4" fmla="*/ 0 60000 65536"/>
              <a:gd name="T5" fmla="*/ 0 60000 65536"/>
              <a:gd name="T6" fmla="*/ 0 w 4"/>
              <a:gd name="T7" fmla="*/ 0 h 104"/>
              <a:gd name="T8" fmla="*/ 4 w 4"/>
              <a:gd name="T9" fmla="*/ 104 h 1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" h="104">
                <a:moveTo>
                  <a:pt x="4" y="10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284" name="AutoShape 296"/>
          <p:cNvSpPr>
            <a:spLocks noChangeArrowheads="1"/>
          </p:cNvSpPr>
          <p:nvPr/>
        </p:nvSpPr>
        <p:spPr bwMode="auto">
          <a:xfrm>
            <a:off x="1220788" y="4257675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85" name="Freeform 297"/>
          <p:cNvSpPr>
            <a:spLocks/>
          </p:cNvSpPr>
          <p:nvPr/>
        </p:nvSpPr>
        <p:spPr bwMode="auto">
          <a:xfrm>
            <a:off x="1250950" y="4314825"/>
            <a:ext cx="34925" cy="80963"/>
          </a:xfrm>
          <a:custGeom>
            <a:avLst/>
            <a:gdLst>
              <a:gd name="T0" fmla="*/ 2147483647 w 22"/>
              <a:gd name="T1" fmla="*/ 2147483647 h 51"/>
              <a:gd name="T2" fmla="*/ 0 w 22"/>
              <a:gd name="T3" fmla="*/ 0 h 51"/>
              <a:gd name="T4" fmla="*/ 0 60000 65536"/>
              <a:gd name="T5" fmla="*/ 0 60000 65536"/>
              <a:gd name="T6" fmla="*/ 0 w 22"/>
              <a:gd name="T7" fmla="*/ 0 h 51"/>
              <a:gd name="T8" fmla="*/ 22 w 22"/>
              <a:gd name="T9" fmla="*/ 51 h 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" h="51">
                <a:moveTo>
                  <a:pt x="22" y="5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286" name="AutoShape 298"/>
          <p:cNvSpPr>
            <a:spLocks noChangeArrowheads="1"/>
          </p:cNvSpPr>
          <p:nvPr/>
        </p:nvSpPr>
        <p:spPr bwMode="auto">
          <a:xfrm>
            <a:off x="1260475" y="4362450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87" name="Group 301"/>
          <p:cNvGrpSpPr>
            <a:grpSpLocks/>
          </p:cNvGrpSpPr>
          <p:nvPr/>
        </p:nvGrpSpPr>
        <p:grpSpPr bwMode="auto">
          <a:xfrm>
            <a:off x="1295400" y="4024313"/>
            <a:ext cx="323850" cy="1457325"/>
            <a:chOff x="1117" y="3379"/>
            <a:chExt cx="272" cy="1225"/>
          </a:xfrm>
        </p:grpSpPr>
        <p:sp>
          <p:nvSpPr>
            <p:cNvPr id="288" name="Line 302"/>
            <p:cNvSpPr>
              <a:spLocks noChangeShapeType="1"/>
            </p:cNvSpPr>
            <p:nvPr/>
          </p:nvSpPr>
          <p:spPr bwMode="auto">
            <a:xfrm flipV="1">
              <a:off x="1298" y="3379"/>
              <a:ext cx="91" cy="3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89" name="Line 303"/>
            <p:cNvSpPr>
              <a:spLocks noChangeShapeType="1"/>
            </p:cNvSpPr>
            <p:nvPr/>
          </p:nvSpPr>
          <p:spPr bwMode="auto">
            <a:xfrm flipV="1">
              <a:off x="1253" y="3923"/>
              <a:ext cx="45" cy="3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90" name="Line 304"/>
            <p:cNvSpPr>
              <a:spLocks noChangeShapeType="1"/>
            </p:cNvSpPr>
            <p:nvPr/>
          </p:nvSpPr>
          <p:spPr bwMode="auto">
            <a:xfrm flipH="1" flipV="1">
              <a:off x="1298" y="3742"/>
              <a:ext cx="0" cy="18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91" name="Line 305"/>
            <p:cNvSpPr>
              <a:spLocks noChangeShapeType="1"/>
            </p:cNvSpPr>
            <p:nvPr/>
          </p:nvSpPr>
          <p:spPr bwMode="auto">
            <a:xfrm flipV="1">
              <a:off x="1253" y="4286"/>
              <a:ext cx="0" cy="13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92" name="Line 306"/>
            <p:cNvSpPr>
              <a:spLocks noChangeShapeType="1"/>
            </p:cNvSpPr>
            <p:nvPr/>
          </p:nvSpPr>
          <p:spPr bwMode="auto">
            <a:xfrm flipV="1">
              <a:off x="1117" y="4422"/>
              <a:ext cx="136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294" name="AutoShape 319"/>
          <p:cNvSpPr>
            <a:spLocks noChangeArrowheads="1"/>
          </p:cNvSpPr>
          <p:nvPr/>
        </p:nvSpPr>
        <p:spPr bwMode="auto">
          <a:xfrm>
            <a:off x="3059113" y="1844675"/>
            <a:ext cx="71437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95" name="AutoShape 320"/>
          <p:cNvSpPr>
            <a:spLocks noChangeArrowheads="1"/>
          </p:cNvSpPr>
          <p:nvPr/>
        </p:nvSpPr>
        <p:spPr bwMode="auto">
          <a:xfrm>
            <a:off x="2928938" y="1412875"/>
            <a:ext cx="71437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96" name="Group 328"/>
          <p:cNvGrpSpPr>
            <a:grpSpLocks/>
          </p:cNvGrpSpPr>
          <p:nvPr/>
        </p:nvGrpSpPr>
        <p:grpSpPr bwMode="auto">
          <a:xfrm>
            <a:off x="98425" y="4075113"/>
            <a:ext cx="1017588" cy="190500"/>
            <a:chOff x="126" y="3424"/>
            <a:chExt cx="855" cy="159"/>
          </a:xfrm>
        </p:grpSpPr>
        <p:grpSp>
          <p:nvGrpSpPr>
            <p:cNvPr id="297" name="Group 329"/>
            <p:cNvGrpSpPr>
              <a:grpSpLocks/>
            </p:cNvGrpSpPr>
            <p:nvPr/>
          </p:nvGrpSpPr>
          <p:grpSpPr bwMode="auto">
            <a:xfrm>
              <a:off x="164" y="3424"/>
              <a:ext cx="817" cy="136"/>
              <a:chOff x="164" y="3424"/>
              <a:chExt cx="817" cy="136"/>
            </a:xfrm>
          </p:grpSpPr>
          <p:sp>
            <p:nvSpPr>
              <p:cNvPr id="299" name="Line 330"/>
              <p:cNvSpPr>
                <a:spLocks noChangeShapeType="1"/>
              </p:cNvSpPr>
              <p:nvPr/>
            </p:nvSpPr>
            <p:spPr bwMode="auto">
              <a:xfrm flipV="1">
                <a:off x="527" y="3424"/>
                <a:ext cx="272" cy="91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Line 331"/>
              <p:cNvSpPr>
                <a:spLocks noChangeShapeType="1"/>
              </p:cNvSpPr>
              <p:nvPr/>
            </p:nvSpPr>
            <p:spPr bwMode="auto">
              <a:xfrm flipV="1">
                <a:off x="164" y="3515"/>
                <a:ext cx="363" cy="45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Line 332"/>
              <p:cNvSpPr>
                <a:spLocks noChangeShapeType="1"/>
              </p:cNvSpPr>
              <p:nvPr/>
            </p:nvSpPr>
            <p:spPr bwMode="auto">
              <a:xfrm>
                <a:off x="799" y="3424"/>
                <a:ext cx="182" cy="46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8" name="Line 333"/>
            <p:cNvSpPr>
              <a:spLocks noChangeShapeType="1"/>
            </p:cNvSpPr>
            <p:nvPr/>
          </p:nvSpPr>
          <p:spPr bwMode="auto">
            <a:xfrm flipV="1">
              <a:off x="126" y="3560"/>
              <a:ext cx="45" cy="23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302" name="Freeform 338"/>
          <p:cNvSpPr>
            <a:spLocks/>
          </p:cNvSpPr>
          <p:nvPr/>
        </p:nvSpPr>
        <p:spPr bwMode="auto">
          <a:xfrm>
            <a:off x="2124075" y="5102225"/>
            <a:ext cx="255588" cy="1220788"/>
          </a:xfrm>
          <a:custGeom>
            <a:avLst/>
            <a:gdLst>
              <a:gd name="T0" fmla="*/ 2147483647 w 161"/>
              <a:gd name="T1" fmla="*/ 0 h 769"/>
              <a:gd name="T2" fmla="*/ 0 w 161"/>
              <a:gd name="T3" fmla="*/ 2147483647 h 769"/>
              <a:gd name="T4" fmla="*/ 2147483647 w 161"/>
              <a:gd name="T5" fmla="*/ 2147483647 h 769"/>
              <a:gd name="T6" fmla="*/ 0 60000 65536"/>
              <a:gd name="T7" fmla="*/ 0 60000 65536"/>
              <a:gd name="T8" fmla="*/ 0 60000 65536"/>
              <a:gd name="T9" fmla="*/ 0 w 161"/>
              <a:gd name="T10" fmla="*/ 0 h 769"/>
              <a:gd name="T11" fmla="*/ 161 w 161"/>
              <a:gd name="T12" fmla="*/ 769 h 7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" h="769">
                <a:moveTo>
                  <a:pt x="161" y="0"/>
                </a:moveTo>
                <a:lnTo>
                  <a:pt x="0" y="760"/>
                </a:lnTo>
                <a:lnTo>
                  <a:pt x="17" y="769"/>
                </a:lnTo>
              </a:path>
            </a:pathLst>
          </a:cu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303" name="AutoShape 341"/>
          <p:cNvSpPr>
            <a:spLocks noChangeArrowheads="1"/>
          </p:cNvSpPr>
          <p:nvPr/>
        </p:nvSpPr>
        <p:spPr bwMode="auto">
          <a:xfrm>
            <a:off x="2124075" y="6308725"/>
            <a:ext cx="71438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4" name="Freeform 343"/>
          <p:cNvSpPr>
            <a:spLocks/>
          </p:cNvSpPr>
          <p:nvPr/>
        </p:nvSpPr>
        <p:spPr bwMode="auto">
          <a:xfrm>
            <a:off x="2108200" y="6327775"/>
            <a:ext cx="39688" cy="19050"/>
          </a:xfrm>
          <a:custGeom>
            <a:avLst/>
            <a:gdLst>
              <a:gd name="T0" fmla="*/ 0 w 25"/>
              <a:gd name="T1" fmla="*/ 2147483647 h 12"/>
              <a:gd name="T2" fmla="*/ 2147483647 w 25"/>
              <a:gd name="T3" fmla="*/ 0 h 12"/>
              <a:gd name="T4" fmla="*/ 2147483647 w 25"/>
              <a:gd name="T5" fmla="*/ 2147483647 h 12"/>
              <a:gd name="T6" fmla="*/ 0 60000 65536"/>
              <a:gd name="T7" fmla="*/ 0 60000 65536"/>
              <a:gd name="T8" fmla="*/ 0 60000 65536"/>
              <a:gd name="T9" fmla="*/ 0 w 25"/>
              <a:gd name="T10" fmla="*/ 0 h 12"/>
              <a:gd name="T11" fmla="*/ 25 w 25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2">
                <a:moveTo>
                  <a:pt x="0" y="12"/>
                </a:moveTo>
                <a:lnTo>
                  <a:pt x="7" y="0"/>
                </a:lnTo>
                <a:lnTo>
                  <a:pt x="25" y="12"/>
                </a:lnTo>
              </a:path>
            </a:pathLst>
          </a:cu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305" name="Freeform 344"/>
          <p:cNvSpPr>
            <a:spLocks/>
          </p:cNvSpPr>
          <p:nvPr/>
        </p:nvSpPr>
        <p:spPr bwMode="auto">
          <a:xfrm>
            <a:off x="2162175" y="6386513"/>
            <a:ext cx="303213" cy="65087"/>
          </a:xfrm>
          <a:custGeom>
            <a:avLst/>
            <a:gdLst>
              <a:gd name="T0" fmla="*/ 0 w 191"/>
              <a:gd name="T1" fmla="*/ 0 h 41"/>
              <a:gd name="T2" fmla="*/ 2147483647 w 191"/>
              <a:gd name="T3" fmla="*/ 2147483647 h 41"/>
              <a:gd name="T4" fmla="*/ 2147483647 w 191"/>
              <a:gd name="T5" fmla="*/ 2147483647 h 41"/>
              <a:gd name="T6" fmla="*/ 0 60000 65536"/>
              <a:gd name="T7" fmla="*/ 0 60000 65536"/>
              <a:gd name="T8" fmla="*/ 0 60000 65536"/>
              <a:gd name="T9" fmla="*/ 0 w 191"/>
              <a:gd name="T10" fmla="*/ 0 h 41"/>
              <a:gd name="T11" fmla="*/ 191 w 191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" h="41">
                <a:moveTo>
                  <a:pt x="0" y="0"/>
                </a:moveTo>
                <a:lnTo>
                  <a:pt x="63" y="41"/>
                </a:lnTo>
                <a:lnTo>
                  <a:pt x="191" y="9"/>
                </a:lnTo>
              </a:path>
            </a:pathLst>
          </a:cu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306" name="AutoShape 345"/>
          <p:cNvSpPr>
            <a:spLocks noChangeArrowheads="1"/>
          </p:cNvSpPr>
          <p:nvPr/>
        </p:nvSpPr>
        <p:spPr bwMode="auto">
          <a:xfrm>
            <a:off x="2460625" y="6343650"/>
            <a:ext cx="71438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7" name="AutoShape 166"/>
          <p:cNvSpPr>
            <a:spLocks noChangeArrowheads="1"/>
          </p:cNvSpPr>
          <p:nvPr/>
        </p:nvSpPr>
        <p:spPr bwMode="auto">
          <a:xfrm flipV="1">
            <a:off x="1870075" y="2673350"/>
            <a:ext cx="93663" cy="93663"/>
          </a:xfrm>
          <a:prstGeom prst="flowChartManualOperation">
            <a:avLst/>
          </a:prstGeom>
          <a:solidFill>
            <a:srgbClr val="FF9933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8" name="AutoShape 129"/>
          <p:cNvSpPr>
            <a:spLocks noChangeArrowheads="1"/>
          </p:cNvSpPr>
          <p:nvPr/>
        </p:nvSpPr>
        <p:spPr bwMode="auto">
          <a:xfrm>
            <a:off x="87313" y="4251325"/>
            <a:ext cx="49212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9" name="AutoShape 123"/>
          <p:cNvSpPr>
            <a:spLocks noChangeArrowheads="1"/>
          </p:cNvSpPr>
          <p:nvPr/>
        </p:nvSpPr>
        <p:spPr bwMode="auto">
          <a:xfrm>
            <a:off x="1423988" y="5065713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10" name="AutoShape 119"/>
          <p:cNvSpPr>
            <a:spLocks noChangeArrowheads="1"/>
          </p:cNvSpPr>
          <p:nvPr/>
        </p:nvSpPr>
        <p:spPr bwMode="auto">
          <a:xfrm>
            <a:off x="1260475" y="5441950"/>
            <a:ext cx="49213" cy="53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314" name="Group 238"/>
          <p:cNvGrpSpPr>
            <a:grpSpLocks/>
          </p:cNvGrpSpPr>
          <p:nvPr/>
        </p:nvGrpSpPr>
        <p:grpSpPr bwMode="auto">
          <a:xfrm>
            <a:off x="1403350" y="5118100"/>
            <a:ext cx="865188" cy="615950"/>
            <a:chOff x="884" y="3224"/>
            <a:chExt cx="545" cy="388"/>
          </a:xfrm>
        </p:grpSpPr>
        <p:grpSp>
          <p:nvGrpSpPr>
            <p:cNvPr id="315" name="Group 239"/>
            <p:cNvGrpSpPr>
              <a:grpSpLocks/>
            </p:cNvGrpSpPr>
            <p:nvPr/>
          </p:nvGrpSpPr>
          <p:grpSpPr bwMode="auto">
            <a:xfrm>
              <a:off x="928" y="3224"/>
              <a:ext cx="228" cy="310"/>
              <a:chOff x="928" y="3224"/>
              <a:chExt cx="228" cy="310"/>
            </a:xfrm>
          </p:grpSpPr>
          <p:sp>
            <p:nvSpPr>
              <p:cNvPr id="318" name="Freeform 240"/>
              <p:cNvSpPr>
                <a:spLocks/>
              </p:cNvSpPr>
              <p:nvPr/>
            </p:nvSpPr>
            <p:spPr bwMode="auto">
              <a:xfrm>
                <a:off x="928" y="3224"/>
                <a:ext cx="80" cy="260"/>
              </a:xfrm>
              <a:custGeom>
                <a:avLst/>
                <a:gdLst>
                  <a:gd name="T0" fmla="*/ 80 w 80"/>
                  <a:gd name="T1" fmla="*/ 260 h 260"/>
                  <a:gd name="T2" fmla="*/ 0 w 80"/>
                  <a:gd name="T3" fmla="*/ 0 h 260"/>
                  <a:gd name="T4" fmla="*/ 0 60000 65536"/>
                  <a:gd name="T5" fmla="*/ 0 60000 65536"/>
                  <a:gd name="T6" fmla="*/ 0 w 80"/>
                  <a:gd name="T7" fmla="*/ 0 h 260"/>
                  <a:gd name="T8" fmla="*/ 80 w 80"/>
                  <a:gd name="T9" fmla="*/ 260 h 2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0" h="260">
                    <a:moveTo>
                      <a:pt x="80" y="26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241"/>
              <p:cNvSpPr>
                <a:spLocks/>
              </p:cNvSpPr>
              <p:nvPr/>
            </p:nvSpPr>
            <p:spPr bwMode="auto">
              <a:xfrm>
                <a:off x="1024" y="3484"/>
                <a:ext cx="98" cy="14"/>
              </a:xfrm>
              <a:custGeom>
                <a:avLst/>
                <a:gdLst>
                  <a:gd name="T0" fmla="*/ 98 w 98"/>
                  <a:gd name="T1" fmla="*/ 14 h 14"/>
                  <a:gd name="T2" fmla="*/ 0 w 98"/>
                  <a:gd name="T3" fmla="*/ 0 h 14"/>
                  <a:gd name="T4" fmla="*/ 0 60000 65536"/>
                  <a:gd name="T5" fmla="*/ 0 60000 65536"/>
                  <a:gd name="T6" fmla="*/ 0 w 98"/>
                  <a:gd name="T7" fmla="*/ 0 h 14"/>
                  <a:gd name="T8" fmla="*/ 98 w 98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8" h="14">
                    <a:moveTo>
                      <a:pt x="98" y="1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AutoShape 242"/>
              <p:cNvSpPr>
                <a:spLocks noChangeArrowheads="1"/>
              </p:cNvSpPr>
              <p:nvPr/>
            </p:nvSpPr>
            <p:spPr bwMode="auto">
              <a:xfrm rot="-5471609">
                <a:off x="986" y="3462"/>
                <a:ext cx="59" cy="59"/>
              </a:xfrm>
              <a:prstGeom prst="flowChartDelay">
                <a:avLst/>
              </a:prstGeom>
              <a:solidFill>
                <a:srgbClr val="3333CC"/>
              </a:solidFill>
              <a:ln w="317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1" name="AutoShape 243"/>
              <p:cNvSpPr>
                <a:spLocks noChangeArrowheads="1"/>
              </p:cNvSpPr>
              <p:nvPr/>
            </p:nvSpPr>
            <p:spPr bwMode="auto">
              <a:xfrm rot="-5471609">
                <a:off x="1097" y="3475"/>
                <a:ext cx="59" cy="59"/>
              </a:xfrm>
              <a:prstGeom prst="flowChartDelay">
                <a:avLst/>
              </a:prstGeom>
              <a:solidFill>
                <a:srgbClr val="3333CC"/>
              </a:solidFill>
              <a:ln w="317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16" name="Text Box 244"/>
            <p:cNvSpPr txBox="1">
              <a:spLocks noChangeArrowheads="1"/>
            </p:cNvSpPr>
            <p:nvPr/>
          </p:nvSpPr>
          <p:spPr bwMode="auto">
            <a:xfrm>
              <a:off x="884" y="3530"/>
              <a:ext cx="227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3" tIns="34276" rIns="68553" bIns="34276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400" b="1">
                  <a:solidFill>
                    <a:srgbClr val="000099"/>
                  </a:solidFill>
                  <a:latin typeface="Tahoma" pitchFamily="34" charset="0"/>
                </a:rPr>
                <a:t>La Unión</a:t>
              </a:r>
              <a:endParaRPr lang="es-ES" sz="400" b="1">
                <a:solidFill>
                  <a:srgbClr val="000099"/>
                </a:solidFill>
                <a:latin typeface="Tahoma" pitchFamily="34" charset="0"/>
              </a:endParaRPr>
            </a:p>
          </p:txBody>
        </p:sp>
        <p:sp>
          <p:nvSpPr>
            <p:cNvPr id="317" name="Text Box 245"/>
            <p:cNvSpPr txBox="1">
              <a:spLocks noChangeArrowheads="1"/>
            </p:cNvSpPr>
            <p:nvPr/>
          </p:nvSpPr>
          <p:spPr bwMode="auto">
            <a:xfrm>
              <a:off x="1020" y="3393"/>
              <a:ext cx="409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3" tIns="34276" rIns="68553" bIns="34276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400" b="1">
                  <a:solidFill>
                    <a:srgbClr val="000099"/>
                  </a:solidFill>
                  <a:latin typeface="Tahoma" pitchFamily="34" charset="0"/>
                </a:rPr>
                <a:t>Minas San Francisco</a:t>
              </a:r>
              <a:endParaRPr lang="es-ES" sz="400" b="1">
                <a:solidFill>
                  <a:srgbClr val="000099"/>
                </a:solidFill>
                <a:latin typeface="Tahoma" pitchFamily="34" charset="0"/>
              </a:endParaRPr>
            </a:p>
          </p:txBody>
        </p:sp>
      </p:grpSp>
      <p:grpSp>
        <p:nvGrpSpPr>
          <p:cNvPr id="322" name="Group 231"/>
          <p:cNvGrpSpPr>
            <a:grpSpLocks/>
          </p:cNvGrpSpPr>
          <p:nvPr/>
        </p:nvGrpSpPr>
        <p:grpSpPr bwMode="auto">
          <a:xfrm>
            <a:off x="2124075" y="1917700"/>
            <a:ext cx="623888" cy="479425"/>
            <a:chOff x="1797" y="1610"/>
            <a:chExt cx="524" cy="403"/>
          </a:xfrm>
        </p:grpSpPr>
        <p:sp>
          <p:nvSpPr>
            <p:cNvPr id="323" name="Line 232"/>
            <p:cNvSpPr>
              <a:spLocks noChangeShapeType="1"/>
            </p:cNvSpPr>
            <p:nvPr/>
          </p:nvSpPr>
          <p:spPr bwMode="auto">
            <a:xfrm flipH="1">
              <a:off x="2024" y="1610"/>
              <a:ext cx="0" cy="45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324" name="Line 233"/>
            <p:cNvSpPr>
              <a:spLocks noChangeShapeType="1"/>
            </p:cNvSpPr>
            <p:nvPr/>
          </p:nvSpPr>
          <p:spPr bwMode="auto">
            <a:xfrm flipH="1" flipV="1">
              <a:off x="2024" y="1722"/>
              <a:ext cx="45" cy="13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325" name="AutoShape 234"/>
            <p:cNvSpPr>
              <a:spLocks noChangeArrowheads="1"/>
            </p:cNvSpPr>
            <p:nvPr/>
          </p:nvSpPr>
          <p:spPr bwMode="auto">
            <a:xfrm rot="-5471609">
              <a:off x="1979" y="1655"/>
              <a:ext cx="79" cy="79"/>
            </a:xfrm>
            <a:prstGeom prst="flowChartDelay">
              <a:avLst/>
            </a:prstGeom>
            <a:solidFill>
              <a:srgbClr val="33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26" name="AutoShape 235"/>
            <p:cNvSpPr>
              <a:spLocks noChangeArrowheads="1"/>
            </p:cNvSpPr>
            <p:nvPr/>
          </p:nvSpPr>
          <p:spPr bwMode="auto">
            <a:xfrm rot="-5471609">
              <a:off x="2024" y="1837"/>
              <a:ext cx="79" cy="79"/>
            </a:xfrm>
            <a:prstGeom prst="flowChartDelay">
              <a:avLst/>
            </a:prstGeom>
            <a:solidFill>
              <a:srgbClr val="33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27" name="Text Box 236"/>
            <p:cNvSpPr txBox="1">
              <a:spLocks noChangeArrowheads="1"/>
            </p:cNvSpPr>
            <p:nvPr/>
          </p:nvSpPr>
          <p:spPr bwMode="auto">
            <a:xfrm>
              <a:off x="1797" y="1904"/>
              <a:ext cx="52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3" tIns="34276" rIns="68553" bIns="34276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_tradnl" sz="400" b="1">
                  <a:solidFill>
                    <a:srgbClr val="000099"/>
                  </a:solidFill>
                  <a:latin typeface="Tahoma" pitchFamily="34" charset="0"/>
                </a:rPr>
                <a:t>Toachi  Pilaton</a:t>
              </a:r>
              <a:endParaRPr lang="es-ES" sz="400" b="1">
                <a:solidFill>
                  <a:srgbClr val="000099"/>
                </a:solidFill>
                <a:latin typeface="Tahoma" pitchFamily="34" charset="0"/>
              </a:endParaRPr>
            </a:p>
          </p:txBody>
        </p:sp>
      </p:grpSp>
      <p:sp>
        <p:nvSpPr>
          <p:cNvPr id="328" name="Text Box 266"/>
          <p:cNvSpPr txBox="1">
            <a:spLocks noChangeArrowheads="1"/>
          </p:cNvSpPr>
          <p:nvPr/>
        </p:nvSpPr>
        <p:spPr bwMode="auto">
          <a:xfrm>
            <a:off x="3076575" y="4652963"/>
            <a:ext cx="48736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3" tIns="34276" rIns="68553" bIns="34276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600">
                <a:solidFill>
                  <a:srgbClr val="000099"/>
                </a:solidFill>
                <a:latin typeface="Tahoma" pitchFamily="34" charset="0"/>
              </a:rPr>
              <a:t>Sopladora</a:t>
            </a:r>
            <a:endParaRPr lang="es-ES" sz="600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329" name="AutoShape 214"/>
          <p:cNvSpPr>
            <a:spLocks noChangeArrowheads="1"/>
          </p:cNvSpPr>
          <p:nvPr/>
        </p:nvSpPr>
        <p:spPr bwMode="auto">
          <a:xfrm>
            <a:off x="465138" y="2708275"/>
            <a:ext cx="49212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0" name="AutoShape 133"/>
          <p:cNvSpPr>
            <a:spLocks noChangeArrowheads="1"/>
          </p:cNvSpPr>
          <p:nvPr/>
        </p:nvSpPr>
        <p:spPr bwMode="auto">
          <a:xfrm>
            <a:off x="1492250" y="404813"/>
            <a:ext cx="50800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1" name="AutoShape 116"/>
          <p:cNvSpPr>
            <a:spLocks noChangeArrowheads="1"/>
          </p:cNvSpPr>
          <p:nvPr/>
        </p:nvSpPr>
        <p:spPr bwMode="auto">
          <a:xfrm>
            <a:off x="2801938" y="1970088"/>
            <a:ext cx="49212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332" name="Group 336"/>
          <p:cNvGrpSpPr>
            <a:grpSpLocks/>
          </p:cNvGrpSpPr>
          <p:nvPr/>
        </p:nvGrpSpPr>
        <p:grpSpPr bwMode="auto">
          <a:xfrm>
            <a:off x="1546225" y="2312988"/>
            <a:ext cx="312738" cy="179387"/>
            <a:chOff x="974" y="1457"/>
            <a:chExt cx="197" cy="113"/>
          </a:xfrm>
        </p:grpSpPr>
        <p:sp>
          <p:nvSpPr>
            <p:cNvPr id="333" name="Freeform 228"/>
            <p:cNvSpPr>
              <a:spLocks/>
            </p:cNvSpPr>
            <p:nvPr/>
          </p:nvSpPr>
          <p:spPr bwMode="auto">
            <a:xfrm>
              <a:off x="1147" y="1559"/>
              <a:ext cx="24" cy="11"/>
            </a:xfrm>
            <a:custGeom>
              <a:avLst/>
              <a:gdLst>
                <a:gd name="T0" fmla="*/ 1 w 33"/>
                <a:gd name="T1" fmla="*/ 1 h 15"/>
                <a:gd name="T2" fmla="*/ 0 w 33"/>
                <a:gd name="T3" fmla="*/ 0 h 15"/>
                <a:gd name="T4" fmla="*/ 0 60000 65536"/>
                <a:gd name="T5" fmla="*/ 0 60000 65536"/>
                <a:gd name="T6" fmla="*/ 0 w 33"/>
                <a:gd name="T7" fmla="*/ 0 h 15"/>
                <a:gd name="T8" fmla="*/ 33 w 33"/>
                <a:gd name="T9" fmla="*/ 15 h 1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" h="15">
                  <a:moveTo>
                    <a:pt x="33" y="1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334" name="AutoShape 229"/>
            <p:cNvSpPr>
              <a:spLocks noChangeArrowheads="1"/>
            </p:cNvSpPr>
            <p:nvPr/>
          </p:nvSpPr>
          <p:spPr bwMode="auto">
            <a:xfrm rot="-5471609">
              <a:off x="1094" y="1511"/>
              <a:ext cx="58" cy="60"/>
            </a:xfrm>
            <a:prstGeom prst="flowChartDelay">
              <a:avLst/>
            </a:prstGeom>
            <a:solidFill>
              <a:srgbClr val="33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35" name="Text Box 230"/>
            <p:cNvSpPr txBox="1">
              <a:spLocks noChangeArrowheads="1"/>
            </p:cNvSpPr>
            <p:nvPr/>
          </p:nvSpPr>
          <p:spPr bwMode="auto">
            <a:xfrm>
              <a:off x="974" y="1457"/>
              <a:ext cx="181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3" tIns="34276" rIns="68553" bIns="34276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s-ES_tradnl" sz="400" b="1">
                  <a:solidFill>
                    <a:srgbClr val="000099"/>
                  </a:solidFill>
                  <a:latin typeface="Tahoma" pitchFamily="34" charset="0"/>
                </a:rPr>
                <a:t>Baba</a:t>
              </a:r>
              <a:endParaRPr lang="es-ES" sz="400" b="1">
                <a:solidFill>
                  <a:srgbClr val="000099"/>
                </a:solidFill>
                <a:latin typeface="Tahoma" pitchFamily="34" charset="0"/>
              </a:endParaRPr>
            </a:p>
          </p:txBody>
        </p:sp>
      </p:grpSp>
      <p:sp>
        <p:nvSpPr>
          <p:cNvPr id="337" name="AutoShape 113"/>
          <p:cNvSpPr>
            <a:spLocks noChangeArrowheads="1"/>
          </p:cNvSpPr>
          <p:nvPr/>
        </p:nvSpPr>
        <p:spPr bwMode="auto">
          <a:xfrm>
            <a:off x="1587500" y="3979863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8" name="AutoShape 368"/>
          <p:cNvSpPr>
            <a:spLocks noChangeArrowheads="1"/>
          </p:cNvSpPr>
          <p:nvPr/>
        </p:nvSpPr>
        <p:spPr bwMode="auto">
          <a:xfrm>
            <a:off x="1771650" y="4078288"/>
            <a:ext cx="53975" cy="571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9" name="AutoShape 217"/>
          <p:cNvSpPr>
            <a:spLocks noChangeArrowheads="1"/>
          </p:cNvSpPr>
          <p:nvPr/>
        </p:nvSpPr>
        <p:spPr bwMode="auto">
          <a:xfrm>
            <a:off x="2608263" y="4551363"/>
            <a:ext cx="50800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40" name="AutoShape 112"/>
          <p:cNvSpPr>
            <a:spLocks noChangeArrowheads="1"/>
          </p:cNvSpPr>
          <p:nvPr/>
        </p:nvSpPr>
        <p:spPr bwMode="auto">
          <a:xfrm>
            <a:off x="2806700" y="4560888"/>
            <a:ext cx="50800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341" name="Group 359"/>
          <p:cNvGrpSpPr>
            <a:grpSpLocks/>
          </p:cNvGrpSpPr>
          <p:nvPr/>
        </p:nvGrpSpPr>
        <p:grpSpPr bwMode="auto">
          <a:xfrm>
            <a:off x="2752725" y="4465638"/>
            <a:ext cx="369888" cy="239712"/>
            <a:chOff x="1734" y="2813"/>
            <a:chExt cx="233" cy="151"/>
          </a:xfrm>
        </p:grpSpPr>
        <p:sp>
          <p:nvSpPr>
            <p:cNvPr id="342" name="Freeform 360"/>
            <p:cNvSpPr>
              <a:spLocks/>
            </p:cNvSpPr>
            <p:nvPr/>
          </p:nvSpPr>
          <p:spPr bwMode="auto">
            <a:xfrm>
              <a:off x="1734" y="2813"/>
              <a:ext cx="203" cy="109"/>
            </a:xfrm>
            <a:custGeom>
              <a:avLst/>
              <a:gdLst>
                <a:gd name="T0" fmla="*/ 203 w 203"/>
                <a:gd name="T1" fmla="*/ 109 h 109"/>
                <a:gd name="T2" fmla="*/ 144 w 203"/>
                <a:gd name="T3" fmla="*/ 36 h 109"/>
                <a:gd name="T4" fmla="*/ 57 w 203"/>
                <a:gd name="T5" fmla="*/ 3 h 109"/>
                <a:gd name="T6" fmla="*/ 0 w 203"/>
                <a:gd name="T7" fmla="*/ 0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3"/>
                <a:gd name="T13" fmla="*/ 0 h 109"/>
                <a:gd name="T14" fmla="*/ 203 w 203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3" h="109">
                  <a:moveTo>
                    <a:pt x="203" y="109"/>
                  </a:moveTo>
                  <a:lnTo>
                    <a:pt x="144" y="36"/>
                  </a:lnTo>
                  <a:lnTo>
                    <a:pt x="57" y="3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343" name="AutoShape 268"/>
            <p:cNvSpPr>
              <a:spLocks noChangeArrowheads="1"/>
            </p:cNvSpPr>
            <p:nvPr/>
          </p:nvSpPr>
          <p:spPr bwMode="auto">
            <a:xfrm rot="-5471609">
              <a:off x="1913" y="2910"/>
              <a:ext cx="59" cy="49"/>
            </a:xfrm>
            <a:prstGeom prst="flowChartDelay">
              <a:avLst/>
            </a:prstGeom>
            <a:solidFill>
              <a:srgbClr val="33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344" name="AutoShape 270"/>
          <p:cNvSpPr>
            <a:spLocks noChangeArrowheads="1"/>
          </p:cNvSpPr>
          <p:nvPr/>
        </p:nvSpPr>
        <p:spPr bwMode="auto">
          <a:xfrm>
            <a:off x="2719388" y="4422775"/>
            <a:ext cx="73025" cy="714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47" name="Freeform 371"/>
          <p:cNvSpPr>
            <a:spLocks/>
          </p:cNvSpPr>
          <p:nvPr/>
        </p:nvSpPr>
        <p:spPr bwMode="auto">
          <a:xfrm>
            <a:off x="4252913" y="1512888"/>
            <a:ext cx="38100" cy="147637"/>
          </a:xfrm>
          <a:custGeom>
            <a:avLst/>
            <a:gdLst>
              <a:gd name="T0" fmla="*/ 0 w 24"/>
              <a:gd name="T1" fmla="*/ 2147483647 h 93"/>
              <a:gd name="T2" fmla="*/ 2147483647 w 24"/>
              <a:gd name="T3" fmla="*/ 0 h 93"/>
              <a:gd name="T4" fmla="*/ 0 60000 65536"/>
              <a:gd name="T5" fmla="*/ 0 60000 65536"/>
              <a:gd name="T6" fmla="*/ 0 w 24"/>
              <a:gd name="T7" fmla="*/ 0 h 93"/>
              <a:gd name="T8" fmla="*/ 24 w 24"/>
              <a:gd name="T9" fmla="*/ 93 h 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" h="93">
                <a:moveTo>
                  <a:pt x="0" y="93"/>
                </a:moveTo>
                <a:lnTo>
                  <a:pt x="24" y="0"/>
                </a:ln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349" name="Freeform 374"/>
          <p:cNvSpPr>
            <a:spLocks/>
          </p:cNvSpPr>
          <p:nvPr/>
        </p:nvSpPr>
        <p:spPr bwMode="auto">
          <a:xfrm>
            <a:off x="2667000" y="3043238"/>
            <a:ext cx="157163" cy="33337"/>
          </a:xfrm>
          <a:custGeom>
            <a:avLst/>
            <a:gdLst>
              <a:gd name="T0" fmla="*/ 0 w 99"/>
              <a:gd name="T1" fmla="*/ 2147483647 h 21"/>
              <a:gd name="T2" fmla="*/ 2147483647 w 99"/>
              <a:gd name="T3" fmla="*/ 0 h 21"/>
              <a:gd name="T4" fmla="*/ 0 60000 65536"/>
              <a:gd name="T5" fmla="*/ 0 60000 65536"/>
              <a:gd name="T6" fmla="*/ 0 w 99"/>
              <a:gd name="T7" fmla="*/ 0 h 21"/>
              <a:gd name="T8" fmla="*/ 99 w 99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21">
                <a:moveTo>
                  <a:pt x="0" y="21"/>
                </a:moveTo>
                <a:lnTo>
                  <a:pt x="99" y="0"/>
                </a:ln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350" name="AutoShape 115"/>
          <p:cNvSpPr>
            <a:spLocks noChangeArrowheads="1"/>
          </p:cNvSpPr>
          <p:nvPr/>
        </p:nvSpPr>
        <p:spPr bwMode="auto">
          <a:xfrm>
            <a:off x="2806700" y="3008313"/>
            <a:ext cx="49213" cy="571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354" name="Group 248"/>
          <p:cNvGrpSpPr>
            <a:grpSpLocks/>
          </p:cNvGrpSpPr>
          <p:nvPr/>
        </p:nvGrpSpPr>
        <p:grpSpPr bwMode="auto">
          <a:xfrm>
            <a:off x="4213225" y="1628775"/>
            <a:ext cx="719138" cy="349250"/>
            <a:chOff x="3430" y="1383"/>
            <a:chExt cx="590" cy="350"/>
          </a:xfrm>
        </p:grpSpPr>
        <p:sp>
          <p:nvSpPr>
            <p:cNvPr id="355" name="Text Box 249"/>
            <p:cNvSpPr txBox="1">
              <a:spLocks noChangeArrowheads="1"/>
            </p:cNvSpPr>
            <p:nvPr/>
          </p:nvSpPr>
          <p:spPr bwMode="auto">
            <a:xfrm>
              <a:off x="3430" y="1518"/>
              <a:ext cx="59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800">
                  <a:solidFill>
                    <a:srgbClr val="000099"/>
                  </a:solidFill>
                  <a:latin typeface="Tahoma" pitchFamily="34" charset="0"/>
                </a:rPr>
                <a:t>C.C.Sinclair</a:t>
              </a:r>
              <a:endParaRPr lang="es-ES" sz="800">
                <a:solidFill>
                  <a:srgbClr val="000099"/>
                </a:solidFill>
                <a:latin typeface="Tahoma" pitchFamily="34" charset="0"/>
              </a:endParaRPr>
            </a:p>
          </p:txBody>
        </p:sp>
        <p:sp>
          <p:nvSpPr>
            <p:cNvPr id="356" name="AutoShape 250"/>
            <p:cNvSpPr>
              <a:spLocks noChangeArrowheads="1"/>
            </p:cNvSpPr>
            <p:nvPr/>
          </p:nvSpPr>
          <p:spPr bwMode="auto">
            <a:xfrm rot="-5471609">
              <a:off x="3591" y="1404"/>
              <a:ext cx="147" cy="105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359" name="358 Forma libre"/>
          <p:cNvSpPr/>
          <p:nvPr/>
        </p:nvSpPr>
        <p:spPr>
          <a:xfrm>
            <a:off x="1123950" y="3790950"/>
            <a:ext cx="47625" cy="123825"/>
          </a:xfrm>
          <a:custGeom>
            <a:avLst/>
            <a:gdLst>
              <a:gd name="connsiteX0" fmla="*/ 0 w 47625"/>
              <a:gd name="connsiteY0" fmla="*/ 0 h 123825"/>
              <a:gd name="connsiteX1" fmla="*/ 4763 w 47625"/>
              <a:gd name="connsiteY1" fmla="*/ 38100 h 123825"/>
              <a:gd name="connsiteX2" fmla="*/ 14288 w 47625"/>
              <a:gd name="connsiteY2" fmla="*/ 52388 h 123825"/>
              <a:gd name="connsiteX3" fmla="*/ 23813 w 47625"/>
              <a:gd name="connsiteY3" fmla="*/ 80963 h 123825"/>
              <a:gd name="connsiteX4" fmla="*/ 28575 w 47625"/>
              <a:gd name="connsiteY4" fmla="*/ 95250 h 123825"/>
              <a:gd name="connsiteX5" fmla="*/ 33338 w 47625"/>
              <a:gd name="connsiteY5" fmla="*/ 114300 h 123825"/>
              <a:gd name="connsiteX6" fmla="*/ 47625 w 47625"/>
              <a:gd name="connsiteY6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23825">
                <a:moveTo>
                  <a:pt x="0" y="0"/>
                </a:moveTo>
                <a:cubicBezTo>
                  <a:pt x="1588" y="12700"/>
                  <a:pt x="1395" y="25752"/>
                  <a:pt x="4763" y="38100"/>
                </a:cubicBezTo>
                <a:cubicBezTo>
                  <a:pt x="6269" y="43622"/>
                  <a:pt x="11963" y="47157"/>
                  <a:pt x="14288" y="52388"/>
                </a:cubicBezTo>
                <a:cubicBezTo>
                  <a:pt x="18366" y="61563"/>
                  <a:pt x="20638" y="71438"/>
                  <a:pt x="23813" y="80963"/>
                </a:cubicBezTo>
                <a:cubicBezTo>
                  <a:pt x="25400" y="85725"/>
                  <a:pt x="27357" y="90380"/>
                  <a:pt x="28575" y="95250"/>
                </a:cubicBezTo>
                <a:cubicBezTo>
                  <a:pt x="30163" y="101600"/>
                  <a:pt x="29707" y="108854"/>
                  <a:pt x="33338" y="114300"/>
                </a:cubicBezTo>
                <a:cubicBezTo>
                  <a:pt x="36513" y="119062"/>
                  <a:pt x="47625" y="123825"/>
                  <a:pt x="47625" y="123825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62" name="AutoShape 145"/>
          <p:cNvSpPr>
            <a:spLocks noChangeArrowheads="1"/>
          </p:cNvSpPr>
          <p:nvPr/>
        </p:nvSpPr>
        <p:spPr bwMode="auto">
          <a:xfrm>
            <a:off x="4554538" y="2366963"/>
            <a:ext cx="50800" cy="555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115616" y="1479550"/>
            <a:ext cx="3354388" cy="2259013"/>
            <a:chOff x="1115616" y="1479550"/>
            <a:chExt cx="3354388" cy="2259013"/>
          </a:xfrm>
        </p:grpSpPr>
        <p:sp>
          <p:nvSpPr>
            <p:cNvPr id="293" name="Freeform 316"/>
            <p:cNvSpPr>
              <a:spLocks/>
            </p:cNvSpPr>
            <p:nvPr/>
          </p:nvSpPr>
          <p:spPr bwMode="auto">
            <a:xfrm>
              <a:off x="2847975" y="1479550"/>
              <a:ext cx="250825" cy="530225"/>
            </a:xfrm>
            <a:custGeom>
              <a:avLst/>
              <a:gdLst>
                <a:gd name="T0" fmla="*/ 0 w 158"/>
                <a:gd name="T1" fmla="*/ 2147483647 h 334"/>
                <a:gd name="T2" fmla="*/ 2147483647 w 158"/>
                <a:gd name="T3" fmla="*/ 2147483647 h 334"/>
                <a:gd name="T4" fmla="*/ 2147483647 w 158"/>
                <a:gd name="T5" fmla="*/ 0 h 334"/>
                <a:gd name="T6" fmla="*/ 0 60000 65536"/>
                <a:gd name="T7" fmla="*/ 0 60000 65536"/>
                <a:gd name="T8" fmla="*/ 0 60000 65536"/>
                <a:gd name="T9" fmla="*/ 0 w 158"/>
                <a:gd name="T10" fmla="*/ 0 h 334"/>
                <a:gd name="T11" fmla="*/ 158 w 158"/>
                <a:gd name="T12" fmla="*/ 334 h 3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" h="334">
                  <a:moveTo>
                    <a:pt x="0" y="334"/>
                  </a:moveTo>
                  <a:lnTo>
                    <a:pt x="158" y="252"/>
                  </a:lnTo>
                  <a:lnTo>
                    <a:pt x="84" y="0"/>
                  </a:ln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grpSp>
          <p:nvGrpSpPr>
            <p:cNvPr id="3" name="2 Grupo"/>
            <p:cNvGrpSpPr/>
            <p:nvPr/>
          </p:nvGrpSpPr>
          <p:grpSpPr>
            <a:xfrm>
              <a:off x="1115616" y="1484784"/>
              <a:ext cx="3354388" cy="2253779"/>
              <a:chOff x="1133475" y="1484784"/>
              <a:chExt cx="3354388" cy="2253779"/>
            </a:xfrm>
          </p:grpSpPr>
          <p:sp>
            <p:nvSpPr>
              <p:cNvPr id="351" name="Freeform 381"/>
              <p:cNvSpPr>
                <a:spLocks/>
              </p:cNvSpPr>
              <p:nvPr/>
            </p:nvSpPr>
            <p:spPr bwMode="auto">
              <a:xfrm>
                <a:off x="3165475" y="1484784"/>
                <a:ext cx="1322388" cy="376237"/>
              </a:xfrm>
              <a:custGeom>
                <a:avLst/>
                <a:gdLst>
                  <a:gd name="T0" fmla="*/ 0 w 833"/>
                  <a:gd name="T1" fmla="*/ 2147483647 h 237"/>
                  <a:gd name="T2" fmla="*/ 2147483647 w 833"/>
                  <a:gd name="T3" fmla="*/ 2147483647 h 237"/>
                  <a:gd name="T4" fmla="*/ 2147483647 w 833"/>
                  <a:gd name="T5" fmla="*/ 2147483647 h 237"/>
                  <a:gd name="T6" fmla="*/ 2147483647 w 833"/>
                  <a:gd name="T7" fmla="*/ 0 h 237"/>
                  <a:gd name="T8" fmla="*/ 2147483647 w 833"/>
                  <a:gd name="T9" fmla="*/ 2147483647 h 237"/>
                  <a:gd name="T10" fmla="*/ 2147483647 w 833"/>
                  <a:gd name="T11" fmla="*/ 2147483647 h 237"/>
                  <a:gd name="T12" fmla="*/ 2147483647 w 833"/>
                  <a:gd name="T13" fmla="*/ 2147483647 h 2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3"/>
                  <a:gd name="T22" fmla="*/ 0 h 237"/>
                  <a:gd name="T23" fmla="*/ 833 w 833"/>
                  <a:gd name="T24" fmla="*/ 237 h 2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3" h="237">
                    <a:moveTo>
                      <a:pt x="0" y="168"/>
                    </a:moveTo>
                    <a:lnTo>
                      <a:pt x="282" y="237"/>
                    </a:lnTo>
                    <a:lnTo>
                      <a:pt x="474" y="87"/>
                    </a:lnTo>
                    <a:lnTo>
                      <a:pt x="636" y="0"/>
                    </a:lnTo>
                    <a:lnTo>
                      <a:pt x="703" y="3"/>
                    </a:lnTo>
                    <a:lnTo>
                      <a:pt x="767" y="33"/>
                    </a:lnTo>
                    <a:lnTo>
                      <a:pt x="833" y="77"/>
                    </a:lnTo>
                  </a:path>
                </a:pathLst>
              </a:custGeom>
              <a:noFill/>
              <a:ln w="476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382"/>
              <p:cNvSpPr>
                <a:spLocks/>
              </p:cNvSpPr>
              <p:nvPr/>
            </p:nvSpPr>
            <p:spPr bwMode="auto">
              <a:xfrm>
                <a:off x="3201988" y="1589559"/>
                <a:ext cx="1243012" cy="377825"/>
              </a:xfrm>
              <a:custGeom>
                <a:avLst/>
                <a:gdLst>
                  <a:gd name="T0" fmla="*/ 0 w 783"/>
                  <a:gd name="T1" fmla="*/ 2147483647 h 238"/>
                  <a:gd name="T2" fmla="*/ 2147483647 w 783"/>
                  <a:gd name="T3" fmla="*/ 2147483647 h 238"/>
                  <a:gd name="T4" fmla="*/ 2147483647 w 783"/>
                  <a:gd name="T5" fmla="*/ 2147483647 h 238"/>
                  <a:gd name="T6" fmla="*/ 2147483647 w 783"/>
                  <a:gd name="T7" fmla="*/ 2147483647 h 238"/>
                  <a:gd name="T8" fmla="*/ 2147483647 w 783"/>
                  <a:gd name="T9" fmla="*/ 0 h 238"/>
                  <a:gd name="T10" fmla="*/ 2147483647 w 783"/>
                  <a:gd name="T11" fmla="*/ 2147483647 h 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3"/>
                  <a:gd name="T19" fmla="*/ 0 h 238"/>
                  <a:gd name="T20" fmla="*/ 783 w 783"/>
                  <a:gd name="T21" fmla="*/ 238 h 2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3" h="238">
                    <a:moveTo>
                      <a:pt x="0" y="169"/>
                    </a:moveTo>
                    <a:lnTo>
                      <a:pt x="282" y="238"/>
                    </a:lnTo>
                    <a:lnTo>
                      <a:pt x="474" y="88"/>
                    </a:lnTo>
                    <a:lnTo>
                      <a:pt x="636" y="1"/>
                    </a:lnTo>
                    <a:lnTo>
                      <a:pt x="673" y="0"/>
                    </a:lnTo>
                    <a:lnTo>
                      <a:pt x="783" y="48"/>
                    </a:ln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384"/>
              <p:cNvSpPr>
                <a:spLocks/>
              </p:cNvSpPr>
              <p:nvPr/>
            </p:nvSpPr>
            <p:spPr bwMode="auto">
              <a:xfrm>
                <a:off x="2590800" y="1857375"/>
                <a:ext cx="546100" cy="1166813"/>
              </a:xfrm>
              <a:custGeom>
                <a:avLst/>
                <a:gdLst>
                  <a:gd name="T0" fmla="*/ 2147483647 w 344"/>
                  <a:gd name="T1" fmla="*/ 0 h 735"/>
                  <a:gd name="T2" fmla="*/ 2147483647 w 344"/>
                  <a:gd name="T3" fmla="*/ 2147483647 h 735"/>
                  <a:gd name="T4" fmla="*/ 2147483647 w 344"/>
                  <a:gd name="T5" fmla="*/ 2147483647 h 735"/>
                  <a:gd name="T6" fmla="*/ 2147483647 w 344"/>
                  <a:gd name="T7" fmla="*/ 2147483647 h 735"/>
                  <a:gd name="T8" fmla="*/ 2147483647 w 344"/>
                  <a:gd name="T9" fmla="*/ 2147483647 h 735"/>
                  <a:gd name="T10" fmla="*/ 2147483647 w 344"/>
                  <a:gd name="T11" fmla="*/ 2147483647 h 735"/>
                  <a:gd name="T12" fmla="*/ 0 w 344"/>
                  <a:gd name="T13" fmla="*/ 2147483647 h 735"/>
                  <a:gd name="T14" fmla="*/ 2147483647 w 344"/>
                  <a:gd name="T15" fmla="*/ 2147483647 h 7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4" h="735">
                    <a:moveTo>
                      <a:pt x="344" y="0"/>
                    </a:moveTo>
                    <a:lnTo>
                      <a:pt x="312" y="87"/>
                    </a:lnTo>
                    <a:lnTo>
                      <a:pt x="222" y="177"/>
                    </a:lnTo>
                    <a:lnTo>
                      <a:pt x="135" y="276"/>
                    </a:lnTo>
                    <a:lnTo>
                      <a:pt x="78" y="306"/>
                    </a:lnTo>
                    <a:lnTo>
                      <a:pt x="36" y="600"/>
                    </a:lnTo>
                    <a:lnTo>
                      <a:pt x="0" y="663"/>
                    </a:lnTo>
                    <a:lnTo>
                      <a:pt x="43" y="735"/>
                    </a:lnTo>
                  </a:path>
                </a:pathLst>
              </a:custGeom>
              <a:noFill/>
              <a:ln w="5080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385"/>
              <p:cNvSpPr>
                <a:spLocks/>
              </p:cNvSpPr>
              <p:nvPr/>
            </p:nvSpPr>
            <p:spPr bwMode="auto">
              <a:xfrm>
                <a:off x="1133475" y="3105150"/>
                <a:ext cx="1538288" cy="633413"/>
              </a:xfrm>
              <a:custGeom>
                <a:avLst/>
                <a:gdLst>
                  <a:gd name="T0" fmla="*/ 2147483647 w 969"/>
                  <a:gd name="T1" fmla="*/ 0 h 399"/>
                  <a:gd name="T2" fmla="*/ 2147483647 w 969"/>
                  <a:gd name="T3" fmla="*/ 2147483647 h 399"/>
                  <a:gd name="T4" fmla="*/ 2147483647 w 969"/>
                  <a:gd name="T5" fmla="*/ 2147483647 h 399"/>
                  <a:gd name="T6" fmla="*/ 2147483647 w 969"/>
                  <a:gd name="T7" fmla="*/ 2147483647 h 399"/>
                  <a:gd name="T8" fmla="*/ 2147483647 w 969"/>
                  <a:gd name="T9" fmla="*/ 2147483647 h 399"/>
                  <a:gd name="T10" fmla="*/ 2147483647 w 969"/>
                  <a:gd name="T11" fmla="*/ 2147483647 h 399"/>
                  <a:gd name="T12" fmla="*/ 2147483647 w 969"/>
                  <a:gd name="T13" fmla="*/ 2147483647 h 399"/>
                  <a:gd name="T14" fmla="*/ 0 w 969"/>
                  <a:gd name="T15" fmla="*/ 2147483647 h 3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69" h="399">
                    <a:moveTo>
                      <a:pt x="969" y="0"/>
                    </a:moveTo>
                    <a:lnTo>
                      <a:pt x="948" y="108"/>
                    </a:lnTo>
                    <a:lnTo>
                      <a:pt x="879" y="180"/>
                    </a:lnTo>
                    <a:lnTo>
                      <a:pt x="807" y="273"/>
                    </a:lnTo>
                    <a:lnTo>
                      <a:pt x="450" y="294"/>
                    </a:lnTo>
                    <a:lnTo>
                      <a:pt x="297" y="345"/>
                    </a:lnTo>
                    <a:lnTo>
                      <a:pt x="30" y="321"/>
                    </a:lnTo>
                    <a:lnTo>
                      <a:pt x="0" y="399"/>
                    </a:lnTo>
                  </a:path>
                </a:pathLst>
              </a:custGeom>
              <a:noFill/>
              <a:ln w="5080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8" name="Freeform 386"/>
          <p:cNvSpPr>
            <a:spLocks/>
          </p:cNvSpPr>
          <p:nvPr/>
        </p:nvSpPr>
        <p:spPr bwMode="auto">
          <a:xfrm>
            <a:off x="1511300" y="466725"/>
            <a:ext cx="639763" cy="1395413"/>
          </a:xfrm>
          <a:custGeom>
            <a:avLst/>
            <a:gdLst>
              <a:gd name="T0" fmla="*/ 0 w 403"/>
              <a:gd name="T1" fmla="*/ 0 h 879"/>
              <a:gd name="T2" fmla="*/ 2147483647 w 403"/>
              <a:gd name="T3" fmla="*/ 2147483647 h 879"/>
              <a:gd name="T4" fmla="*/ 2147483647 w 403"/>
              <a:gd name="T5" fmla="*/ 2147483647 h 879"/>
              <a:gd name="T6" fmla="*/ 2147483647 w 403"/>
              <a:gd name="T7" fmla="*/ 2147483647 h 8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3" h="879">
                <a:moveTo>
                  <a:pt x="0" y="0"/>
                </a:moveTo>
                <a:lnTo>
                  <a:pt x="68" y="212"/>
                </a:lnTo>
                <a:lnTo>
                  <a:pt x="138" y="606"/>
                </a:lnTo>
                <a:lnTo>
                  <a:pt x="403" y="879"/>
                </a:lnTo>
              </a:path>
            </a:pathLst>
          </a:custGeom>
          <a:noFill/>
          <a:ln w="38100" cmpd="sng">
            <a:solidFill>
              <a:srgbClr val="3333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grpSp>
        <p:nvGrpSpPr>
          <p:cNvPr id="371" name="Group 388"/>
          <p:cNvGrpSpPr>
            <a:grpSpLocks/>
          </p:cNvGrpSpPr>
          <p:nvPr/>
        </p:nvGrpSpPr>
        <p:grpSpPr bwMode="auto">
          <a:xfrm>
            <a:off x="1978025" y="981075"/>
            <a:ext cx="623888" cy="885825"/>
            <a:chOff x="1247" y="618"/>
            <a:chExt cx="393" cy="558"/>
          </a:xfrm>
        </p:grpSpPr>
        <p:sp>
          <p:nvSpPr>
            <p:cNvPr id="372" name="Text Box 237"/>
            <p:cNvSpPr txBox="1">
              <a:spLocks noChangeArrowheads="1"/>
            </p:cNvSpPr>
            <p:nvPr/>
          </p:nvSpPr>
          <p:spPr bwMode="auto">
            <a:xfrm>
              <a:off x="1247" y="618"/>
              <a:ext cx="393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53" tIns="34276" rIns="68553" bIns="34276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400" b="1">
                  <a:solidFill>
                    <a:srgbClr val="000099"/>
                  </a:solidFill>
                  <a:latin typeface="Tahoma" pitchFamily="34" charset="0"/>
                </a:rPr>
                <a:t>Manduriacu</a:t>
              </a:r>
              <a:endParaRPr lang="es-ES" sz="400" b="1">
                <a:solidFill>
                  <a:srgbClr val="000099"/>
                </a:solidFill>
                <a:latin typeface="Tahoma" pitchFamily="34" charset="0"/>
              </a:endParaRPr>
            </a:p>
          </p:txBody>
        </p:sp>
        <p:sp>
          <p:nvSpPr>
            <p:cNvPr id="373" name="AutoShape 297"/>
            <p:cNvSpPr>
              <a:spLocks noChangeArrowheads="1"/>
            </p:cNvSpPr>
            <p:nvPr/>
          </p:nvSpPr>
          <p:spPr bwMode="auto">
            <a:xfrm rot="-5471609">
              <a:off x="1429" y="695"/>
              <a:ext cx="59" cy="60"/>
            </a:xfrm>
            <a:prstGeom prst="flowChartDelay">
              <a:avLst/>
            </a:prstGeom>
            <a:solidFill>
              <a:srgbClr val="33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74" name="Freeform 306"/>
            <p:cNvSpPr>
              <a:spLocks/>
            </p:cNvSpPr>
            <p:nvPr/>
          </p:nvSpPr>
          <p:spPr bwMode="auto">
            <a:xfrm>
              <a:off x="1368" y="744"/>
              <a:ext cx="90" cy="432"/>
            </a:xfrm>
            <a:custGeom>
              <a:avLst/>
              <a:gdLst>
                <a:gd name="T0" fmla="*/ 226814085 w 90"/>
                <a:gd name="T1" fmla="*/ 0 h 432"/>
                <a:gd name="T2" fmla="*/ 120967509 w 90"/>
                <a:gd name="T3" fmla="*/ 536794122 h 432"/>
                <a:gd name="T4" fmla="*/ 83165947 w 90"/>
                <a:gd name="T5" fmla="*/ 884575784 h 432"/>
                <a:gd name="T6" fmla="*/ 0 w 90"/>
                <a:gd name="T7" fmla="*/ 1088707589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432"/>
                <a:gd name="T14" fmla="*/ 90 w 9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432">
                  <a:moveTo>
                    <a:pt x="90" y="0"/>
                  </a:moveTo>
                  <a:lnTo>
                    <a:pt x="48" y="213"/>
                  </a:lnTo>
                  <a:lnTo>
                    <a:pt x="33" y="351"/>
                  </a:lnTo>
                  <a:lnTo>
                    <a:pt x="0" y="432"/>
                  </a:ln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375" name="AutoShape 117"/>
          <p:cNvSpPr>
            <a:spLocks noChangeArrowheads="1"/>
          </p:cNvSpPr>
          <p:nvPr/>
        </p:nvSpPr>
        <p:spPr bwMode="auto">
          <a:xfrm>
            <a:off x="2127250" y="1835150"/>
            <a:ext cx="49213" cy="5556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76" name="AutoShape 114"/>
          <p:cNvSpPr>
            <a:spLocks noChangeArrowheads="1"/>
          </p:cNvSpPr>
          <p:nvPr/>
        </p:nvSpPr>
        <p:spPr bwMode="auto">
          <a:xfrm>
            <a:off x="3109888" y="314791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77" name="AutoShape 114"/>
          <p:cNvSpPr>
            <a:spLocks noChangeArrowheads="1"/>
          </p:cNvSpPr>
          <p:nvPr/>
        </p:nvSpPr>
        <p:spPr bwMode="auto">
          <a:xfrm>
            <a:off x="3561572" y="307015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78" name="AutoShape 114"/>
          <p:cNvSpPr>
            <a:spLocks noChangeArrowheads="1"/>
          </p:cNvSpPr>
          <p:nvPr/>
        </p:nvSpPr>
        <p:spPr bwMode="auto">
          <a:xfrm>
            <a:off x="3201988" y="3015281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79" name="AutoShape 114"/>
          <p:cNvSpPr>
            <a:spLocks noChangeArrowheads="1"/>
          </p:cNvSpPr>
          <p:nvPr/>
        </p:nvSpPr>
        <p:spPr bwMode="auto">
          <a:xfrm>
            <a:off x="3823494" y="259866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0" name="AutoShape 114"/>
          <p:cNvSpPr>
            <a:spLocks noChangeArrowheads="1"/>
          </p:cNvSpPr>
          <p:nvPr/>
        </p:nvSpPr>
        <p:spPr bwMode="auto">
          <a:xfrm>
            <a:off x="4525938" y="227640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1" name="AutoShape 114"/>
          <p:cNvSpPr>
            <a:spLocks noChangeArrowheads="1"/>
          </p:cNvSpPr>
          <p:nvPr/>
        </p:nvSpPr>
        <p:spPr bwMode="auto">
          <a:xfrm>
            <a:off x="3362344" y="4160253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2" name="AutoShape 114"/>
          <p:cNvSpPr>
            <a:spLocks noChangeArrowheads="1"/>
          </p:cNvSpPr>
          <p:nvPr/>
        </p:nvSpPr>
        <p:spPr bwMode="auto">
          <a:xfrm>
            <a:off x="2659063" y="3356624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3" name="AutoShape 114"/>
          <p:cNvSpPr>
            <a:spLocks noChangeArrowheads="1"/>
          </p:cNvSpPr>
          <p:nvPr/>
        </p:nvSpPr>
        <p:spPr bwMode="auto">
          <a:xfrm>
            <a:off x="2777977" y="2905848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4" name="AutoShape 114"/>
          <p:cNvSpPr>
            <a:spLocks noChangeArrowheads="1"/>
          </p:cNvSpPr>
          <p:nvPr/>
        </p:nvSpPr>
        <p:spPr bwMode="auto">
          <a:xfrm>
            <a:off x="2809850" y="2734763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5" name="AutoShape 114"/>
          <p:cNvSpPr>
            <a:spLocks noChangeArrowheads="1"/>
          </p:cNvSpPr>
          <p:nvPr/>
        </p:nvSpPr>
        <p:spPr bwMode="auto">
          <a:xfrm>
            <a:off x="2713797" y="4290999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6" name="AutoShape 114"/>
          <p:cNvSpPr>
            <a:spLocks noChangeArrowheads="1"/>
          </p:cNvSpPr>
          <p:nvPr/>
        </p:nvSpPr>
        <p:spPr bwMode="auto">
          <a:xfrm>
            <a:off x="2773338" y="443061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7" name="AutoShape 114"/>
          <p:cNvSpPr>
            <a:spLocks noChangeArrowheads="1"/>
          </p:cNvSpPr>
          <p:nvPr/>
        </p:nvSpPr>
        <p:spPr bwMode="auto">
          <a:xfrm>
            <a:off x="2794676" y="4995023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88" name="AutoShape 114"/>
          <p:cNvSpPr>
            <a:spLocks noChangeArrowheads="1"/>
          </p:cNvSpPr>
          <p:nvPr/>
        </p:nvSpPr>
        <p:spPr bwMode="auto">
          <a:xfrm>
            <a:off x="2590800" y="440998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1" name="AutoShape 114"/>
          <p:cNvSpPr>
            <a:spLocks noChangeArrowheads="1"/>
          </p:cNvSpPr>
          <p:nvPr/>
        </p:nvSpPr>
        <p:spPr bwMode="auto">
          <a:xfrm>
            <a:off x="1662842" y="3543904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2" name="AutoShape 114"/>
          <p:cNvSpPr>
            <a:spLocks noChangeArrowheads="1"/>
          </p:cNvSpPr>
          <p:nvPr/>
        </p:nvSpPr>
        <p:spPr bwMode="auto">
          <a:xfrm>
            <a:off x="1250950" y="4226814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3" name="AutoShape 114"/>
          <p:cNvSpPr>
            <a:spLocks noChangeArrowheads="1"/>
          </p:cNvSpPr>
          <p:nvPr/>
        </p:nvSpPr>
        <p:spPr bwMode="auto">
          <a:xfrm>
            <a:off x="2308372" y="494973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5" name="AutoShape 114"/>
          <p:cNvSpPr>
            <a:spLocks noChangeArrowheads="1"/>
          </p:cNvSpPr>
          <p:nvPr/>
        </p:nvSpPr>
        <p:spPr bwMode="auto">
          <a:xfrm>
            <a:off x="1182688" y="390296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6" name="AutoShape 114"/>
          <p:cNvSpPr>
            <a:spLocks noChangeArrowheads="1"/>
          </p:cNvSpPr>
          <p:nvPr/>
        </p:nvSpPr>
        <p:spPr bwMode="auto">
          <a:xfrm>
            <a:off x="1268412" y="3791699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7" name="AutoShape 114"/>
          <p:cNvSpPr>
            <a:spLocks noChangeArrowheads="1"/>
          </p:cNvSpPr>
          <p:nvPr/>
        </p:nvSpPr>
        <p:spPr bwMode="auto">
          <a:xfrm>
            <a:off x="1562405" y="386616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8" name="AutoShape 114"/>
          <p:cNvSpPr>
            <a:spLocks noChangeArrowheads="1"/>
          </p:cNvSpPr>
          <p:nvPr/>
        </p:nvSpPr>
        <p:spPr bwMode="auto">
          <a:xfrm>
            <a:off x="1771345" y="2563742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0" name="AutoShape 114"/>
          <p:cNvSpPr>
            <a:spLocks noChangeArrowheads="1"/>
          </p:cNvSpPr>
          <p:nvPr/>
        </p:nvSpPr>
        <p:spPr bwMode="auto">
          <a:xfrm>
            <a:off x="1128688" y="4044202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1" name="AutoShape 114"/>
          <p:cNvSpPr>
            <a:spLocks noChangeArrowheads="1"/>
          </p:cNvSpPr>
          <p:nvPr/>
        </p:nvSpPr>
        <p:spPr bwMode="auto">
          <a:xfrm>
            <a:off x="1409584" y="494973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2" name="AutoShape 114"/>
          <p:cNvSpPr>
            <a:spLocks noChangeArrowheads="1"/>
          </p:cNvSpPr>
          <p:nvPr/>
        </p:nvSpPr>
        <p:spPr bwMode="auto">
          <a:xfrm>
            <a:off x="1133475" y="376386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3" name="AutoShape 114"/>
          <p:cNvSpPr>
            <a:spLocks noChangeArrowheads="1"/>
          </p:cNvSpPr>
          <p:nvPr/>
        </p:nvSpPr>
        <p:spPr bwMode="auto">
          <a:xfrm>
            <a:off x="698445" y="458301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4" name="AutoShape 114"/>
          <p:cNvSpPr>
            <a:spLocks noChangeArrowheads="1"/>
          </p:cNvSpPr>
          <p:nvPr/>
        </p:nvSpPr>
        <p:spPr bwMode="auto">
          <a:xfrm>
            <a:off x="1395388" y="2490543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5" name="AutoShape 114"/>
          <p:cNvSpPr>
            <a:spLocks noChangeArrowheads="1"/>
          </p:cNvSpPr>
          <p:nvPr/>
        </p:nvSpPr>
        <p:spPr bwMode="auto">
          <a:xfrm>
            <a:off x="966451" y="2124231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6" name="AutoShape 114"/>
          <p:cNvSpPr>
            <a:spLocks noChangeArrowheads="1"/>
          </p:cNvSpPr>
          <p:nvPr/>
        </p:nvSpPr>
        <p:spPr bwMode="auto">
          <a:xfrm>
            <a:off x="553274" y="258753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7" name="AutoShape 114"/>
          <p:cNvSpPr>
            <a:spLocks noChangeArrowheads="1"/>
          </p:cNvSpPr>
          <p:nvPr/>
        </p:nvSpPr>
        <p:spPr bwMode="auto">
          <a:xfrm>
            <a:off x="453299" y="2559919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8" name="AutoShape 114"/>
          <p:cNvSpPr>
            <a:spLocks noChangeArrowheads="1"/>
          </p:cNvSpPr>
          <p:nvPr/>
        </p:nvSpPr>
        <p:spPr bwMode="auto">
          <a:xfrm>
            <a:off x="66625" y="4135554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09" name="AutoShape 114"/>
          <p:cNvSpPr>
            <a:spLocks noChangeArrowheads="1"/>
          </p:cNvSpPr>
          <p:nvPr/>
        </p:nvSpPr>
        <p:spPr bwMode="auto">
          <a:xfrm>
            <a:off x="2800480" y="2357168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0" name="AutoShape 114"/>
          <p:cNvSpPr>
            <a:spLocks noChangeArrowheads="1"/>
          </p:cNvSpPr>
          <p:nvPr/>
        </p:nvSpPr>
        <p:spPr bwMode="auto">
          <a:xfrm>
            <a:off x="214263" y="253883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2" name="AutoShape 114"/>
          <p:cNvSpPr>
            <a:spLocks noChangeArrowheads="1"/>
          </p:cNvSpPr>
          <p:nvPr/>
        </p:nvSpPr>
        <p:spPr bwMode="auto">
          <a:xfrm>
            <a:off x="1241400" y="5318762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3" name="AutoShape 114"/>
          <p:cNvSpPr>
            <a:spLocks noChangeArrowheads="1"/>
          </p:cNvSpPr>
          <p:nvPr/>
        </p:nvSpPr>
        <p:spPr bwMode="auto">
          <a:xfrm>
            <a:off x="2022928" y="615305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4" name="AutoShape 114"/>
          <p:cNvSpPr>
            <a:spLocks noChangeArrowheads="1"/>
          </p:cNvSpPr>
          <p:nvPr/>
        </p:nvSpPr>
        <p:spPr bwMode="auto">
          <a:xfrm>
            <a:off x="2108200" y="620705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5" name="AutoShape 114"/>
          <p:cNvSpPr>
            <a:spLocks noChangeArrowheads="1"/>
          </p:cNvSpPr>
          <p:nvPr/>
        </p:nvSpPr>
        <p:spPr bwMode="auto">
          <a:xfrm>
            <a:off x="2458219" y="6210998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6" name="AutoShape 114"/>
          <p:cNvSpPr>
            <a:spLocks noChangeArrowheads="1"/>
          </p:cNvSpPr>
          <p:nvPr/>
        </p:nvSpPr>
        <p:spPr bwMode="auto">
          <a:xfrm>
            <a:off x="267167" y="5850899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8" name="AutoShape 114"/>
          <p:cNvSpPr>
            <a:spLocks noChangeArrowheads="1"/>
          </p:cNvSpPr>
          <p:nvPr/>
        </p:nvSpPr>
        <p:spPr bwMode="auto">
          <a:xfrm>
            <a:off x="1462357" y="287843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19" name="AutoShape 114"/>
          <p:cNvSpPr>
            <a:spLocks noChangeArrowheads="1"/>
          </p:cNvSpPr>
          <p:nvPr/>
        </p:nvSpPr>
        <p:spPr bwMode="auto">
          <a:xfrm>
            <a:off x="2105794" y="168845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20" name="AutoShape 114"/>
          <p:cNvSpPr>
            <a:spLocks noChangeArrowheads="1"/>
          </p:cNvSpPr>
          <p:nvPr/>
        </p:nvSpPr>
        <p:spPr bwMode="auto">
          <a:xfrm>
            <a:off x="3404171" y="926828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21" name="AutoShape 114"/>
          <p:cNvSpPr>
            <a:spLocks noChangeArrowheads="1"/>
          </p:cNvSpPr>
          <p:nvPr/>
        </p:nvSpPr>
        <p:spPr bwMode="auto">
          <a:xfrm>
            <a:off x="3844901" y="33095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22" name="AutoShape 114"/>
          <p:cNvSpPr>
            <a:spLocks noChangeArrowheads="1"/>
          </p:cNvSpPr>
          <p:nvPr/>
        </p:nvSpPr>
        <p:spPr bwMode="auto">
          <a:xfrm>
            <a:off x="2870468" y="156523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23" name="AutoShape 114"/>
          <p:cNvSpPr>
            <a:spLocks noChangeArrowheads="1"/>
          </p:cNvSpPr>
          <p:nvPr/>
        </p:nvSpPr>
        <p:spPr bwMode="auto">
          <a:xfrm>
            <a:off x="2911716" y="130326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24" name="AutoShape 114"/>
          <p:cNvSpPr>
            <a:spLocks noChangeArrowheads="1"/>
          </p:cNvSpPr>
          <p:nvPr/>
        </p:nvSpPr>
        <p:spPr bwMode="auto">
          <a:xfrm>
            <a:off x="2779448" y="1835105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425" name="Group 271"/>
          <p:cNvGrpSpPr>
            <a:grpSpLocks/>
          </p:cNvGrpSpPr>
          <p:nvPr/>
        </p:nvGrpSpPr>
        <p:grpSpPr bwMode="auto">
          <a:xfrm>
            <a:off x="7361560" y="1623106"/>
            <a:ext cx="1458912" cy="2906938"/>
            <a:chOff x="4683" y="2886"/>
            <a:chExt cx="919" cy="1541"/>
          </a:xfrm>
        </p:grpSpPr>
        <p:sp>
          <p:nvSpPr>
            <p:cNvPr id="426" name="Rectangle 272"/>
            <p:cNvSpPr>
              <a:spLocks noChangeArrowheads="1"/>
            </p:cNvSpPr>
            <p:nvPr/>
          </p:nvSpPr>
          <p:spPr bwMode="auto">
            <a:xfrm>
              <a:off x="4683" y="2886"/>
              <a:ext cx="919" cy="144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27" name="Line 273"/>
            <p:cNvSpPr>
              <a:spLocks noChangeShapeType="1"/>
            </p:cNvSpPr>
            <p:nvPr/>
          </p:nvSpPr>
          <p:spPr bwMode="auto">
            <a:xfrm flipH="1" flipV="1">
              <a:off x="4717" y="3359"/>
              <a:ext cx="203" cy="1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428" name="Line 274"/>
            <p:cNvSpPr>
              <a:spLocks noChangeShapeType="1"/>
            </p:cNvSpPr>
            <p:nvPr/>
          </p:nvSpPr>
          <p:spPr bwMode="auto">
            <a:xfrm flipH="1" flipV="1">
              <a:off x="4717" y="3511"/>
              <a:ext cx="203" cy="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429" name="Line 275"/>
            <p:cNvSpPr>
              <a:spLocks noChangeShapeType="1"/>
            </p:cNvSpPr>
            <p:nvPr/>
          </p:nvSpPr>
          <p:spPr bwMode="auto">
            <a:xfrm flipH="1" flipV="1">
              <a:off x="4717" y="3625"/>
              <a:ext cx="203" cy="1"/>
            </a:xfrm>
            <a:prstGeom prst="line">
              <a:avLst/>
            </a:prstGeom>
            <a:noFill/>
            <a:ln w="19050">
              <a:solidFill>
                <a:srgbClr val="744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430" name="AutoShape 276"/>
            <p:cNvSpPr>
              <a:spLocks noChangeArrowheads="1"/>
            </p:cNvSpPr>
            <p:nvPr/>
          </p:nvSpPr>
          <p:spPr bwMode="auto">
            <a:xfrm rot="16128391">
              <a:off x="4819" y="3796"/>
              <a:ext cx="59" cy="59"/>
            </a:xfrm>
            <a:prstGeom prst="flowChartDelay">
              <a:avLst/>
            </a:prstGeom>
            <a:solidFill>
              <a:srgbClr val="0033CC"/>
            </a:solidFill>
            <a:ln w="3175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31" name="AutoShape 277"/>
            <p:cNvSpPr>
              <a:spLocks noChangeArrowheads="1"/>
            </p:cNvSpPr>
            <p:nvPr/>
          </p:nvSpPr>
          <p:spPr bwMode="auto">
            <a:xfrm flipV="1">
              <a:off x="4819" y="3911"/>
              <a:ext cx="59" cy="59"/>
            </a:xfrm>
            <a:prstGeom prst="flowChartManualOperation">
              <a:avLst/>
            </a:prstGeom>
            <a:solidFill>
              <a:srgbClr val="FF9933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32" name="Text Box 278"/>
            <p:cNvSpPr txBox="1">
              <a:spLocks noChangeArrowheads="1"/>
            </p:cNvSpPr>
            <p:nvPr/>
          </p:nvSpPr>
          <p:spPr bwMode="auto">
            <a:xfrm>
              <a:off x="4989" y="2918"/>
              <a:ext cx="613" cy="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2" tIns="34281" rIns="68562" bIns="34281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Línea de 500 </a:t>
              </a:r>
              <a:r>
                <a:rPr lang="es-ES" sz="1000" i="1" dirty="0" err="1">
                  <a:solidFill>
                    <a:srgbClr val="000000"/>
                  </a:solidFill>
                  <a:latin typeface="Calibri" pitchFamily="34" charset="0"/>
                </a:rPr>
                <a:t>kV</a:t>
              </a:r>
              <a:endParaRPr lang="es-ES" sz="1000" i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s-EC" sz="1000" i="1" dirty="0">
                  <a:solidFill>
                    <a:srgbClr val="000000"/>
                  </a:solidFill>
                  <a:latin typeface="Calibri" pitchFamily="34" charset="0"/>
                </a:rPr>
                <a:t>Línea de </a:t>
              </a:r>
              <a:r>
                <a:rPr lang="es-EC" sz="1000" i="1" dirty="0" smtClean="0">
                  <a:solidFill>
                    <a:srgbClr val="000000"/>
                  </a:solidFill>
                  <a:latin typeface="Calibri" pitchFamily="34" charset="0"/>
                </a:rPr>
                <a:t>230 </a:t>
              </a:r>
              <a:r>
                <a:rPr lang="es-EC" sz="1000" i="1" dirty="0" err="1" smtClean="0">
                  <a:solidFill>
                    <a:srgbClr val="000000"/>
                  </a:solidFill>
                  <a:latin typeface="Calibri" pitchFamily="34" charset="0"/>
                </a:rPr>
                <a:t>kV</a:t>
              </a:r>
              <a:r>
                <a:rPr lang="es-EC" sz="1000" i="1" dirty="0" smtClean="0">
                  <a:solidFill>
                    <a:srgbClr val="000000"/>
                  </a:solidFill>
                  <a:latin typeface="Calibri" pitchFamily="34" charset="0"/>
                </a:rPr>
                <a:t> (Obras Asociadas).</a:t>
              </a:r>
              <a:endParaRPr lang="es-ES" sz="1000" i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Línea de 230 </a:t>
              </a:r>
              <a:r>
                <a:rPr lang="es-ES" sz="1000" i="1" dirty="0" err="1">
                  <a:solidFill>
                    <a:srgbClr val="000000"/>
                  </a:solidFill>
                  <a:latin typeface="Calibri" pitchFamily="34" charset="0"/>
                </a:rPr>
                <a:t>kV</a:t>
              </a:r>
              <a:endParaRPr lang="es-ES" sz="1000" i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Línea de 138 </a:t>
              </a:r>
              <a:r>
                <a:rPr lang="es-ES" sz="1000" i="1" dirty="0" err="1">
                  <a:solidFill>
                    <a:srgbClr val="000000"/>
                  </a:solidFill>
                  <a:latin typeface="Calibri" pitchFamily="34" charset="0"/>
                </a:rPr>
                <a:t>kV</a:t>
              </a:r>
              <a:endParaRPr lang="es-ES" sz="1000" i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Línea de 138 (69) </a:t>
              </a:r>
              <a:r>
                <a:rPr lang="es-ES" sz="1000" i="1" dirty="0" err="1">
                  <a:solidFill>
                    <a:srgbClr val="000000"/>
                  </a:solidFill>
                  <a:latin typeface="Calibri" pitchFamily="34" charset="0"/>
                </a:rPr>
                <a:t>kV</a:t>
              </a:r>
              <a:endParaRPr lang="es-ES" sz="1000" i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Gen. </a:t>
              </a:r>
              <a:r>
                <a:rPr lang="es-ES" sz="1000" i="1" dirty="0" err="1">
                  <a:solidFill>
                    <a:srgbClr val="000000"/>
                  </a:solidFill>
                  <a:latin typeface="Calibri" pitchFamily="34" charset="0"/>
                </a:rPr>
                <a:t>Hidro</a:t>
              </a: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>
                  <a:solidFill>
                    <a:srgbClr val="000000"/>
                  </a:solidFill>
                  <a:latin typeface="Calibri" pitchFamily="34" charset="0"/>
                </a:rPr>
                <a:t>Gen. </a:t>
              </a:r>
              <a:r>
                <a:rPr lang="es-ES" sz="1000" i="1" dirty="0" smtClean="0">
                  <a:solidFill>
                    <a:srgbClr val="000000"/>
                  </a:solidFill>
                  <a:latin typeface="Calibri" pitchFamily="34" charset="0"/>
                </a:rPr>
                <a:t>Térmica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 smtClean="0">
                  <a:solidFill>
                    <a:srgbClr val="000000"/>
                  </a:solidFill>
                  <a:latin typeface="Calibri" pitchFamily="34" charset="0"/>
                </a:rPr>
                <a:t>Subestaciones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" sz="1000" i="1" dirty="0" smtClean="0">
                  <a:solidFill>
                    <a:srgbClr val="000000"/>
                  </a:solidFill>
                  <a:latin typeface="Calibri" pitchFamily="34" charset="0"/>
                </a:rPr>
                <a:t>Subestaciones en construcción</a:t>
              </a:r>
            </a:p>
            <a:p>
              <a:pPr eaLnBrk="1" hangingPunct="1">
                <a:spcBef>
                  <a:spcPct val="50000"/>
                </a:spcBef>
              </a:pPr>
              <a:endParaRPr lang="es-ES" sz="7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33" name="Line 279"/>
            <p:cNvSpPr>
              <a:spLocks noChangeShapeType="1"/>
            </p:cNvSpPr>
            <p:nvPr/>
          </p:nvSpPr>
          <p:spPr bwMode="auto">
            <a:xfrm flipH="1" flipV="1">
              <a:off x="4717" y="2976"/>
              <a:ext cx="203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434" name="Line 280"/>
            <p:cNvSpPr>
              <a:spLocks noChangeShapeType="1"/>
            </p:cNvSpPr>
            <p:nvPr/>
          </p:nvSpPr>
          <p:spPr bwMode="auto">
            <a:xfrm flipH="1" flipV="1">
              <a:off x="4718" y="3112"/>
              <a:ext cx="20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436" name="AutoShape 114"/>
          <p:cNvSpPr>
            <a:spLocks noChangeArrowheads="1"/>
          </p:cNvSpPr>
          <p:nvPr/>
        </p:nvSpPr>
        <p:spPr bwMode="auto">
          <a:xfrm>
            <a:off x="1187371" y="4149080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37" name="AutoShape 114"/>
          <p:cNvSpPr>
            <a:spLocks noChangeArrowheads="1"/>
          </p:cNvSpPr>
          <p:nvPr/>
        </p:nvSpPr>
        <p:spPr bwMode="auto">
          <a:xfrm>
            <a:off x="7552791" y="3752007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64" name="Group 205"/>
          <p:cNvGrpSpPr>
            <a:grpSpLocks/>
          </p:cNvGrpSpPr>
          <p:nvPr/>
        </p:nvGrpSpPr>
        <p:grpSpPr bwMode="auto">
          <a:xfrm>
            <a:off x="2984500" y="-26988"/>
            <a:ext cx="1457325" cy="1484313"/>
            <a:chOff x="2523" y="0"/>
            <a:chExt cx="1225" cy="1247"/>
          </a:xfrm>
        </p:grpSpPr>
        <p:sp>
          <p:nvSpPr>
            <p:cNvPr id="265" name="Line 206"/>
            <p:cNvSpPr>
              <a:spLocks noChangeShapeType="1"/>
            </p:cNvSpPr>
            <p:nvPr/>
          </p:nvSpPr>
          <p:spPr bwMode="auto">
            <a:xfrm flipV="1">
              <a:off x="2523" y="1020"/>
              <a:ext cx="227" cy="227"/>
            </a:xfrm>
            <a:prstGeom prst="line">
              <a:avLst/>
            </a:prstGeom>
            <a:noFill/>
            <a:ln w="539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66" name="Line 207"/>
            <p:cNvSpPr>
              <a:spLocks noChangeShapeType="1"/>
            </p:cNvSpPr>
            <p:nvPr/>
          </p:nvSpPr>
          <p:spPr bwMode="auto">
            <a:xfrm flipV="1">
              <a:off x="2750" y="612"/>
              <a:ext cx="453" cy="408"/>
            </a:xfrm>
            <a:prstGeom prst="line">
              <a:avLst/>
            </a:prstGeom>
            <a:noFill/>
            <a:ln w="539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67" name="Line 208"/>
            <p:cNvSpPr>
              <a:spLocks noChangeShapeType="1"/>
            </p:cNvSpPr>
            <p:nvPr/>
          </p:nvSpPr>
          <p:spPr bwMode="auto">
            <a:xfrm flipV="1">
              <a:off x="3203" y="431"/>
              <a:ext cx="318" cy="181"/>
            </a:xfrm>
            <a:prstGeom prst="line">
              <a:avLst/>
            </a:prstGeom>
            <a:noFill/>
            <a:ln w="539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268" name="Line 209"/>
            <p:cNvSpPr>
              <a:spLocks noChangeShapeType="1"/>
            </p:cNvSpPr>
            <p:nvPr/>
          </p:nvSpPr>
          <p:spPr bwMode="auto">
            <a:xfrm flipV="1">
              <a:off x="3521" y="0"/>
              <a:ext cx="227" cy="431"/>
            </a:xfrm>
            <a:prstGeom prst="line">
              <a:avLst/>
            </a:prstGeom>
            <a:noFill/>
            <a:ln w="539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79388" y="1340768"/>
            <a:ext cx="5111750" cy="3983706"/>
            <a:chOff x="179388" y="1340768"/>
            <a:chExt cx="5111750" cy="3983706"/>
          </a:xfrm>
        </p:grpSpPr>
        <p:sp>
          <p:nvSpPr>
            <p:cNvPr id="370" name="Freeform 387"/>
            <p:cNvSpPr>
              <a:spLocks/>
            </p:cNvSpPr>
            <p:nvPr/>
          </p:nvSpPr>
          <p:spPr bwMode="auto">
            <a:xfrm>
              <a:off x="1447800" y="4175125"/>
              <a:ext cx="1276350" cy="387350"/>
            </a:xfrm>
            <a:custGeom>
              <a:avLst/>
              <a:gdLst>
                <a:gd name="T0" fmla="*/ 2147483647 w 804"/>
                <a:gd name="T1" fmla="*/ 2147483647 h 244"/>
                <a:gd name="T2" fmla="*/ 2147483647 w 804"/>
                <a:gd name="T3" fmla="*/ 2147483647 h 244"/>
                <a:gd name="T4" fmla="*/ 2147483647 w 804"/>
                <a:gd name="T5" fmla="*/ 2147483647 h 244"/>
                <a:gd name="T6" fmla="*/ 2147483647 w 804"/>
                <a:gd name="T7" fmla="*/ 2147483647 h 244"/>
                <a:gd name="T8" fmla="*/ 2147483647 w 804"/>
                <a:gd name="T9" fmla="*/ 2147483647 h 244"/>
                <a:gd name="T10" fmla="*/ 2147483647 w 804"/>
                <a:gd name="T11" fmla="*/ 2147483647 h 244"/>
                <a:gd name="T12" fmla="*/ 2147483647 w 804"/>
                <a:gd name="T13" fmla="*/ 0 h 244"/>
                <a:gd name="T14" fmla="*/ 0 w 804"/>
                <a:gd name="T15" fmla="*/ 2147483647 h 2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4" h="244">
                  <a:moveTo>
                    <a:pt x="804" y="190"/>
                  </a:moveTo>
                  <a:lnTo>
                    <a:pt x="722" y="216"/>
                  </a:lnTo>
                  <a:lnTo>
                    <a:pt x="598" y="244"/>
                  </a:lnTo>
                  <a:lnTo>
                    <a:pt x="492" y="148"/>
                  </a:lnTo>
                  <a:lnTo>
                    <a:pt x="410" y="110"/>
                  </a:lnTo>
                  <a:lnTo>
                    <a:pt x="330" y="50"/>
                  </a:lnTo>
                  <a:lnTo>
                    <a:pt x="188" y="0"/>
                  </a:lnTo>
                  <a:lnTo>
                    <a:pt x="0" y="18"/>
                  </a:ln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grpSp>
          <p:nvGrpSpPr>
            <p:cNvPr id="280" name="Group 292"/>
            <p:cNvGrpSpPr>
              <a:grpSpLocks/>
            </p:cNvGrpSpPr>
            <p:nvPr/>
          </p:nvGrpSpPr>
          <p:grpSpPr bwMode="auto">
            <a:xfrm>
              <a:off x="1303338" y="4043363"/>
              <a:ext cx="296862" cy="352425"/>
              <a:chOff x="1140" y="3379"/>
              <a:chExt cx="249" cy="295"/>
            </a:xfrm>
          </p:grpSpPr>
          <p:sp>
            <p:nvSpPr>
              <p:cNvPr id="281" name="Line 293"/>
              <p:cNvSpPr>
                <a:spLocks noChangeShapeType="1"/>
              </p:cNvSpPr>
              <p:nvPr/>
            </p:nvSpPr>
            <p:spPr bwMode="auto">
              <a:xfrm flipV="1">
                <a:off x="1207" y="3515"/>
                <a:ext cx="46" cy="13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Line 294"/>
              <p:cNvSpPr>
                <a:spLocks noChangeShapeType="1"/>
              </p:cNvSpPr>
              <p:nvPr/>
            </p:nvSpPr>
            <p:spPr bwMode="auto">
              <a:xfrm flipV="1">
                <a:off x="1140" y="3651"/>
                <a:ext cx="68" cy="2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Line 295"/>
              <p:cNvSpPr>
                <a:spLocks noChangeShapeType="1"/>
              </p:cNvSpPr>
              <p:nvPr/>
            </p:nvSpPr>
            <p:spPr bwMode="auto">
              <a:xfrm flipV="1">
                <a:off x="1253" y="3379"/>
                <a:ext cx="136" cy="13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" name="Group 310"/>
            <p:cNvGrpSpPr>
              <a:grpSpLocks/>
            </p:cNvGrpSpPr>
            <p:nvPr/>
          </p:nvGrpSpPr>
          <p:grpSpPr bwMode="auto">
            <a:xfrm>
              <a:off x="179388" y="2752725"/>
              <a:ext cx="282575" cy="87313"/>
              <a:chOff x="113" y="1840"/>
              <a:chExt cx="178" cy="55"/>
            </a:xfrm>
          </p:grpSpPr>
          <p:sp>
            <p:nvSpPr>
              <p:cNvPr id="312" name="Freeform 362"/>
              <p:cNvSpPr>
                <a:spLocks/>
              </p:cNvSpPr>
              <p:nvPr/>
            </p:nvSpPr>
            <p:spPr bwMode="auto">
              <a:xfrm>
                <a:off x="136" y="1840"/>
                <a:ext cx="155" cy="32"/>
              </a:xfrm>
              <a:custGeom>
                <a:avLst/>
                <a:gdLst>
                  <a:gd name="T0" fmla="*/ 0 w 155"/>
                  <a:gd name="T1" fmla="*/ 80644666 h 32"/>
                  <a:gd name="T2" fmla="*/ 390624486 w 155"/>
                  <a:gd name="T3" fmla="*/ 0 h 32"/>
                  <a:gd name="T4" fmla="*/ 0 60000 65536"/>
                  <a:gd name="T5" fmla="*/ 0 60000 65536"/>
                  <a:gd name="T6" fmla="*/ 0 w 155"/>
                  <a:gd name="T7" fmla="*/ 0 h 32"/>
                  <a:gd name="T8" fmla="*/ 155 w 155"/>
                  <a:gd name="T9" fmla="*/ 32 h 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" h="32">
                    <a:moveTo>
                      <a:pt x="0" y="32"/>
                    </a:moveTo>
                    <a:lnTo>
                      <a:pt x="155" y="0"/>
                    </a:lnTo>
                  </a:path>
                </a:pathLst>
              </a:custGeom>
              <a:noFill/>
              <a:ln w="2857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C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AutoShape 364"/>
              <p:cNvSpPr>
                <a:spLocks noChangeArrowheads="1"/>
              </p:cNvSpPr>
              <p:nvPr/>
            </p:nvSpPr>
            <p:spPr bwMode="auto">
              <a:xfrm>
                <a:off x="113" y="1860"/>
                <a:ext cx="32" cy="3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17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20000"/>
                  </a:spcBef>
                  <a:spcAft>
                    <a:spcPct val="50000"/>
                  </a:spcAft>
                </a:pPr>
                <a:endParaRPr lang="es-ES" sz="1400" b="1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36" name="Freeform 353"/>
            <p:cNvSpPr>
              <a:spLocks/>
            </p:cNvSpPr>
            <p:nvPr/>
          </p:nvSpPr>
          <p:spPr bwMode="auto">
            <a:xfrm>
              <a:off x="4295775" y="1466850"/>
              <a:ext cx="728663" cy="190500"/>
            </a:xfrm>
            <a:custGeom>
              <a:avLst/>
              <a:gdLst>
                <a:gd name="T0" fmla="*/ 0 w 459"/>
                <a:gd name="T1" fmla="*/ 2147483647 h 120"/>
                <a:gd name="T2" fmla="*/ 2147483647 w 459"/>
                <a:gd name="T3" fmla="*/ 0 h 120"/>
                <a:gd name="T4" fmla="*/ 2147483647 w 459"/>
                <a:gd name="T5" fmla="*/ 2147483647 h 120"/>
                <a:gd name="T6" fmla="*/ 2147483647 w 459"/>
                <a:gd name="T7" fmla="*/ 2147483647 h 1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20"/>
                <a:gd name="T14" fmla="*/ 459 w 459"/>
                <a:gd name="T15" fmla="*/ 120 h 1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20">
                  <a:moveTo>
                    <a:pt x="0" y="33"/>
                  </a:moveTo>
                  <a:lnTo>
                    <a:pt x="117" y="0"/>
                  </a:lnTo>
                  <a:lnTo>
                    <a:pt x="315" y="21"/>
                  </a:lnTo>
                  <a:lnTo>
                    <a:pt x="459" y="120"/>
                  </a:ln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357" name="Freeform 386"/>
            <p:cNvSpPr>
              <a:spLocks/>
            </p:cNvSpPr>
            <p:nvPr/>
          </p:nvSpPr>
          <p:spPr bwMode="auto">
            <a:xfrm>
              <a:off x="5019675" y="1695450"/>
              <a:ext cx="257175" cy="206375"/>
            </a:xfrm>
            <a:custGeom>
              <a:avLst/>
              <a:gdLst>
                <a:gd name="T0" fmla="*/ 0 w 162"/>
                <a:gd name="T1" fmla="*/ 0 h 130"/>
                <a:gd name="T2" fmla="*/ 2147483647 w 162"/>
                <a:gd name="T3" fmla="*/ 2147483647 h 130"/>
                <a:gd name="T4" fmla="*/ 2147483647 w 162"/>
                <a:gd name="T5" fmla="*/ 2147483647 h 130"/>
                <a:gd name="T6" fmla="*/ 2147483647 w 162"/>
                <a:gd name="T7" fmla="*/ 2147483647 h 1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30"/>
                <a:gd name="T14" fmla="*/ 162 w 162"/>
                <a:gd name="T15" fmla="*/ 130 h 1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30">
                  <a:moveTo>
                    <a:pt x="0" y="0"/>
                  </a:moveTo>
                  <a:lnTo>
                    <a:pt x="36" y="58"/>
                  </a:lnTo>
                  <a:lnTo>
                    <a:pt x="80" y="104"/>
                  </a:lnTo>
                  <a:lnTo>
                    <a:pt x="162" y="130"/>
                  </a:ln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360" name="Freeform 381"/>
            <p:cNvSpPr>
              <a:spLocks/>
            </p:cNvSpPr>
            <p:nvPr/>
          </p:nvSpPr>
          <p:spPr bwMode="auto">
            <a:xfrm>
              <a:off x="4587875" y="1917700"/>
              <a:ext cx="703263" cy="479425"/>
            </a:xfrm>
            <a:custGeom>
              <a:avLst/>
              <a:gdLst>
                <a:gd name="T0" fmla="*/ 0 w 443"/>
                <a:gd name="T1" fmla="*/ 2147483647 h 302"/>
                <a:gd name="T2" fmla="*/ 2147483647 w 443"/>
                <a:gd name="T3" fmla="*/ 2147483647 h 302"/>
                <a:gd name="T4" fmla="*/ 2147483647 w 443"/>
                <a:gd name="T5" fmla="*/ 2147483647 h 302"/>
                <a:gd name="T6" fmla="*/ 2147483647 w 443"/>
                <a:gd name="T7" fmla="*/ 0 h 3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3" h="302">
                  <a:moveTo>
                    <a:pt x="0" y="302"/>
                  </a:moveTo>
                  <a:lnTo>
                    <a:pt x="52" y="108"/>
                  </a:lnTo>
                  <a:lnTo>
                    <a:pt x="236" y="14"/>
                  </a:lnTo>
                  <a:lnTo>
                    <a:pt x="443" y="0"/>
                  </a:lnTo>
                </a:path>
              </a:pathLst>
            </a:custGeom>
            <a:noFill/>
            <a:ln w="50800" cap="flat" cmpd="sng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440" name="Line 107"/>
            <p:cNvSpPr>
              <a:spLocks noChangeShapeType="1"/>
            </p:cNvSpPr>
            <p:nvPr/>
          </p:nvSpPr>
          <p:spPr bwMode="auto">
            <a:xfrm flipV="1">
              <a:off x="1118951" y="1340768"/>
              <a:ext cx="572855" cy="1150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446" name="Line 107"/>
            <p:cNvSpPr>
              <a:spLocks noChangeShapeType="1"/>
            </p:cNvSpPr>
            <p:nvPr/>
          </p:nvSpPr>
          <p:spPr bwMode="auto">
            <a:xfrm flipV="1">
              <a:off x="2116814" y="4949728"/>
              <a:ext cx="200143" cy="37474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C">
                <a:solidFill>
                  <a:prstClr val="black"/>
                </a:solidFill>
              </a:endParaRPr>
            </a:p>
          </p:txBody>
        </p:sp>
      </p:grpSp>
      <p:sp>
        <p:nvSpPr>
          <p:cNvPr id="389" name="AutoShape 114"/>
          <p:cNvSpPr>
            <a:spLocks noChangeArrowheads="1"/>
          </p:cNvSpPr>
          <p:nvPr/>
        </p:nvSpPr>
        <p:spPr bwMode="auto">
          <a:xfrm>
            <a:off x="2235969" y="4797486"/>
            <a:ext cx="144269" cy="190588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5496" y="1173211"/>
            <a:ext cx="5328406" cy="4461913"/>
            <a:chOff x="35496" y="1173811"/>
            <a:chExt cx="5328406" cy="4461913"/>
          </a:xfrm>
        </p:grpSpPr>
        <p:sp>
          <p:nvSpPr>
            <p:cNvPr id="353" name="AutoShape 288"/>
            <p:cNvSpPr>
              <a:spLocks noChangeArrowheads="1"/>
            </p:cNvSpPr>
            <p:nvPr/>
          </p:nvSpPr>
          <p:spPr bwMode="auto">
            <a:xfrm>
              <a:off x="4192588" y="1449388"/>
              <a:ext cx="179387" cy="2159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58" name="AutoShape 368"/>
            <p:cNvSpPr>
              <a:spLocks noChangeArrowheads="1"/>
            </p:cNvSpPr>
            <p:nvPr/>
          </p:nvSpPr>
          <p:spPr bwMode="auto">
            <a:xfrm>
              <a:off x="4965700" y="1524001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61" name="AutoShape 368"/>
            <p:cNvSpPr>
              <a:spLocks noChangeArrowheads="1"/>
            </p:cNvSpPr>
            <p:nvPr/>
          </p:nvSpPr>
          <p:spPr bwMode="auto">
            <a:xfrm>
              <a:off x="5219700" y="1744663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65" name="AutoShape 299"/>
            <p:cNvSpPr>
              <a:spLocks noChangeArrowheads="1"/>
            </p:cNvSpPr>
            <p:nvPr/>
          </p:nvSpPr>
          <p:spPr bwMode="auto">
            <a:xfrm>
              <a:off x="1042988" y="3644900"/>
              <a:ext cx="179387" cy="2159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66" name="AutoShape 295"/>
            <p:cNvSpPr>
              <a:spLocks noChangeArrowheads="1"/>
            </p:cNvSpPr>
            <p:nvPr/>
          </p:nvSpPr>
          <p:spPr bwMode="auto">
            <a:xfrm>
              <a:off x="2555875" y="2924175"/>
              <a:ext cx="179388" cy="2159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67" name="AutoShape 295"/>
            <p:cNvSpPr>
              <a:spLocks noChangeArrowheads="1"/>
            </p:cNvSpPr>
            <p:nvPr/>
          </p:nvSpPr>
          <p:spPr bwMode="auto">
            <a:xfrm>
              <a:off x="3055225" y="1719263"/>
              <a:ext cx="179388" cy="2159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90" name="AutoShape 114"/>
            <p:cNvSpPr>
              <a:spLocks noChangeArrowheads="1"/>
            </p:cNvSpPr>
            <p:nvPr/>
          </p:nvSpPr>
          <p:spPr bwMode="auto">
            <a:xfrm>
              <a:off x="1753901" y="3948917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94" name="AutoShape 114"/>
            <p:cNvSpPr>
              <a:spLocks noChangeArrowheads="1"/>
            </p:cNvSpPr>
            <p:nvPr/>
          </p:nvSpPr>
          <p:spPr bwMode="auto">
            <a:xfrm>
              <a:off x="1118951" y="4234731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11" name="AutoShape 114"/>
            <p:cNvSpPr>
              <a:spLocks noChangeArrowheads="1"/>
            </p:cNvSpPr>
            <p:nvPr/>
          </p:nvSpPr>
          <p:spPr bwMode="auto">
            <a:xfrm>
              <a:off x="160487" y="2682876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17" name="AutoShape 114"/>
            <p:cNvSpPr>
              <a:spLocks noChangeArrowheads="1"/>
            </p:cNvSpPr>
            <p:nvPr/>
          </p:nvSpPr>
          <p:spPr bwMode="auto">
            <a:xfrm>
              <a:off x="1619672" y="1196752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39" name="AutoShape 114"/>
            <p:cNvSpPr>
              <a:spLocks noChangeArrowheads="1"/>
            </p:cNvSpPr>
            <p:nvPr/>
          </p:nvSpPr>
          <p:spPr bwMode="auto">
            <a:xfrm>
              <a:off x="1043608" y="1340768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1" name="AutoShape 114"/>
            <p:cNvSpPr>
              <a:spLocks noChangeArrowheads="1"/>
            </p:cNvSpPr>
            <p:nvPr/>
          </p:nvSpPr>
          <p:spPr bwMode="auto">
            <a:xfrm>
              <a:off x="3191669" y="1173811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2" name="AutoShape 114"/>
            <p:cNvSpPr>
              <a:spLocks noChangeArrowheads="1"/>
            </p:cNvSpPr>
            <p:nvPr/>
          </p:nvSpPr>
          <p:spPr bwMode="auto">
            <a:xfrm>
              <a:off x="35496" y="2518332"/>
              <a:ext cx="144269" cy="1905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3" name="AutoShape 368"/>
            <p:cNvSpPr>
              <a:spLocks noChangeArrowheads="1"/>
            </p:cNvSpPr>
            <p:nvPr/>
          </p:nvSpPr>
          <p:spPr bwMode="auto">
            <a:xfrm>
              <a:off x="1115430" y="5445224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4" name="AutoShape 368"/>
            <p:cNvSpPr>
              <a:spLocks noChangeArrowheads="1"/>
            </p:cNvSpPr>
            <p:nvPr/>
          </p:nvSpPr>
          <p:spPr bwMode="auto">
            <a:xfrm>
              <a:off x="1387014" y="4011613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5" name="AutoShape 368"/>
            <p:cNvSpPr>
              <a:spLocks noChangeArrowheads="1"/>
            </p:cNvSpPr>
            <p:nvPr/>
          </p:nvSpPr>
          <p:spPr bwMode="auto">
            <a:xfrm>
              <a:off x="2044713" y="5213894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7" name="AutoShape 368"/>
            <p:cNvSpPr>
              <a:spLocks noChangeArrowheads="1"/>
            </p:cNvSpPr>
            <p:nvPr/>
          </p:nvSpPr>
          <p:spPr bwMode="auto">
            <a:xfrm>
              <a:off x="2820138" y="2564904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448" name="AutoShape 368"/>
            <p:cNvSpPr>
              <a:spLocks noChangeArrowheads="1"/>
            </p:cNvSpPr>
            <p:nvPr/>
          </p:nvSpPr>
          <p:spPr bwMode="auto">
            <a:xfrm>
              <a:off x="827303" y="3984625"/>
              <a:ext cx="144202" cy="1905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spcAft>
                  <a:spcPct val="50000"/>
                </a:spcAft>
              </a:pPr>
              <a:endParaRPr lang="es-ES" sz="1400" b="1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sp>
        <p:nvSpPr>
          <p:cNvPr id="450" name="AutoShape 368"/>
          <p:cNvSpPr>
            <a:spLocks noChangeArrowheads="1"/>
          </p:cNvSpPr>
          <p:nvPr/>
        </p:nvSpPr>
        <p:spPr bwMode="auto">
          <a:xfrm>
            <a:off x="7552858" y="4022725"/>
            <a:ext cx="144202" cy="1905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spcAft>
                <a:spcPct val="50000"/>
              </a:spcAft>
            </a:pPr>
            <a:endParaRPr lang="es-ES" sz="1400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51" name="450 Rectángulo"/>
          <p:cNvSpPr/>
          <p:nvPr/>
        </p:nvSpPr>
        <p:spPr>
          <a:xfrm>
            <a:off x="4572794" y="673532"/>
            <a:ext cx="4594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INFRAESTRUCTURA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21" y="4265063"/>
            <a:ext cx="4711575" cy="2692329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5982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51520" y="764704"/>
            <a:ext cx="230425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/>
          <p:cNvSpPr/>
          <p:nvPr/>
        </p:nvSpPr>
        <p:spPr>
          <a:xfrm>
            <a:off x="2038237" y="188640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CUMPLIMIENTO DE OBJETIVOS </a:t>
            </a:r>
          </a:p>
          <a:p>
            <a:pPr algn="ctr"/>
            <a:r>
              <a:rPr lang="es-EC" sz="2800" b="1" dirty="0" smtClean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ESTRATÉGICOS</a:t>
            </a:r>
            <a:endParaRPr lang="es-EC" sz="2800" dirty="0">
              <a:solidFill>
                <a:schemeClr val="tx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0" y="1196752"/>
            <a:ext cx="1785937" cy="5616624"/>
            <a:chOff x="0" y="0"/>
            <a:chExt cx="1785937" cy="5616624"/>
          </a:xfrm>
          <a:scene3d>
            <a:camera prst="orthographicFront"/>
            <a:lightRig rig="flat" dir="t"/>
          </a:scene3d>
        </p:grpSpPr>
        <p:sp>
          <p:nvSpPr>
            <p:cNvPr id="37" name="36 Rectángulo redondeado"/>
            <p:cNvSpPr/>
            <p:nvPr/>
          </p:nvSpPr>
          <p:spPr>
            <a:xfrm>
              <a:off x="0" y="0"/>
              <a:ext cx="1785937" cy="5616624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37 Rectángulo"/>
            <p:cNvSpPr/>
            <p:nvPr/>
          </p:nvSpPr>
          <p:spPr>
            <a:xfrm>
              <a:off x="0" y="2246649"/>
              <a:ext cx="1785937" cy="26905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Incrementar la disponibilidad y confiabilidad del Sistema Nacional de Transmisión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Resultado: 99.795%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Meta: 99.765%</a:t>
              </a:r>
              <a:endParaRPr lang="es-EC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15 Elipse"/>
          <p:cNvSpPr/>
          <p:nvPr/>
        </p:nvSpPr>
        <p:spPr>
          <a:xfrm>
            <a:off x="53578" y="1533749"/>
            <a:ext cx="1678781" cy="187033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9000" r="19000" b="-1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16 Grupo"/>
          <p:cNvGrpSpPr/>
          <p:nvPr/>
        </p:nvGrpSpPr>
        <p:grpSpPr>
          <a:xfrm>
            <a:off x="1839515" y="1196752"/>
            <a:ext cx="1785937" cy="5616624"/>
            <a:chOff x="1839515" y="0"/>
            <a:chExt cx="1785937" cy="5616624"/>
          </a:xfrm>
          <a:scene3d>
            <a:camera prst="orthographicFront"/>
            <a:lightRig rig="flat" dir="t"/>
          </a:scene3d>
        </p:grpSpPr>
        <p:sp>
          <p:nvSpPr>
            <p:cNvPr id="35" name="34 Rectángulo redondeado"/>
            <p:cNvSpPr/>
            <p:nvPr/>
          </p:nvSpPr>
          <p:spPr>
            <a:xfrm>
              <a:off x="1839515" y="0"/>
              <a:ext cx="1785937" cy="5616624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35 Rectángulo"/>
            <p:cNvSpPr/>
            <p:nvPr/>
          </p:nvSpPr>
          <p:spPr>
            <a:xfrm>
              <a:off x="1839515" y="2246648"/>
              <a:ext cx="1785937" cy="32259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Incrementar la oferta del servicio de transmisión de energía eléctrica para abastecer la demanda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400" dirty="0"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Resultado 1: 25%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Meta1: 27%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 dirty="0"/>
            </a:p>
          </p:txBody>
        </p:sp>
      </p:grpSp>
      <p:sp>
        <p:nvSpPr>
          <p:cNvPr id="18" name="17 Elipse"/>
          <p:cNvSpPr/>
          <p:nvPr/>
        </p:nvSpPr>
        <p:spPr>
          <a:xfrm>
            <a:off x="1893093" y="1533749"/>
            <a:ext cx="1678781" cy="1870335"/>
          </a:xfrm>
          <a:prstGeom prst="ellipse">
            <a:avLst/>
          </a:prstGeom>
          <a:blipFill dpi="0" rotWithShape="1">
            <a:blip r:embed="rId5"/>
            <a:srcRect/>
            <a:stretch>
              <a:fillRect l="19000" r="19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18 Grupo"/>
          <p:cNvGrpSpPr/>
          <p:nvPr/>
        </p:nvGrpSpPr>
        <p:grpSpPr>
          <a:xfrm>
            <a:off x="3679031" y="1196752"/>
            <a:ext cx="1785937" cy="5616624"/>
            <a:chOff x="3679031" y="0"/>
            <a:chExt cx="1785937" cy="5616624"/>
          </a:xfrm>
          <a:scene3d>
            <a:camera prst="orthographicFront"/>
            <a:lightRig rig="flat" dir="t"/>
          </a:scene3d>
        </p:grpSpPr>
        <p:sp>
          <p:nvSpPr>
            <p:cNvPr id="31" name="30 Rectángulo redondeado"/>
            <p:cNvSpPr/>
            <p:nvPr/>
          </p:nvSpPr>
          <p:spPr>
            <a:xfrm>
              <a:off x="3679031" y="0"/>
              <a:ext cx="1785937" cy="5616624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32 Rectángulo"/>
            <p:cNvSpPr/>
            <p:nvPr/>
          </p:nvSpPr>
          <p:spPr>
            <a:xfrm>
              <a:off x="3679031" y="2246649"/>
              <a:ext cx="1785937" cy="3225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Incrementar la eficiencia institucional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5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Resultado </a:t>
              </a: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1: 53%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Meta1</a:t>
              </a: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Resultado 2: 100%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 2: 100%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 dirty="0"/>
            </a:p>
          </p:txBody>
        </p:sp>
      </p:grpSp>
      <p:sp>
        <p:nvSpPr>
          <p:cNvPr id="20" name="19 Elipse"/>
          <p:cNvSpPr/>
          <p:nvPr/>
        </p:nvSpPr>
        <p:spPr>
          <a:xfrm>
            <a:off x="3732609" y="1533749"/>
            <a:ext cx="1678781" cy="18703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5518546" y="1196752"/>
            <a:ext cx="1785937" cy="5674109"/>
            <a:chOff x="5518546" y="0"/>
            <a:chExt cx="1785937" cy="5674109"/>
          </a:xfrm>
          <a:scene3d>
            <a:camera prst="orthographicFront"/>
            <a:lightRig rig="flat" dir="t"/>
          </a:scene3d>
        </p:grpSpPr>
        <p:sp>
          <p:nvSpPr>
            <p:cNvPr id="27" name="26 Rectángulo redondeado"/>
            <p:cNvSpPr/>
            <p:nvPr/>
          </p:nvSpPr>
          <p:spPr>
            <a:xfrm>
              <a:off x="5518546" y="0"/>
              <a:ext cx="1785937" cy="5616624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29 Rectángulo"/>
            <p:cNvSpPr/>
            <p:nvPr/>
          </p:nvSpPr>
          <p:spPr>
            <a:xfrm>
              <a:off x="5518546" y="2246649"/>
              <a:ext cx="1785937" cy="34274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Incrementar el desarrollo del Talento Humano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500" dirty="0"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Resultado 1: 81%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 1: 60%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Resultado 2: 3%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 2: 3%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500" kern="1200" dirty="0"/>
            </a:p>
          </p:txBody>
        </p:sp>
      </p:grpSp>
      <p:sp>
        <p:nvSpPr>
          <p:cNvPr id="22" name="21 Elipse"/>
          <p:cNvSpPr/>
          <p:nvPr/>
        </p:nvSpPr>
        <p:spPr>
          <a:xfrm>
            <a:off x="5572125" y="1533749"/>
            <a:ext cx="1678781" cy="187033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22 Grupo"/>
          <p:cNvGrpSpPr/>
          <p:nvPr/>
        </p:nvGrpSpPr>
        <p:grpSpPr>
          <a:xfrm>
            <a:off x="7358062" y="1196752"/>
            <a:ext cx="1785937" cy="5616624"/>
            <a:chOff x="7358062" y="0"/>
            <a:chExt cx="1785937" cy="5616624"/>
          </a:xfrm>
          <a:scene3d>
            <a:camera prst="orthographicFront"/>
            <a:lightRig rig="flat" dir="t"/>
          </a:scene3d>
        </p:grpSpPr>
        <p:sp>
          <p:nvSpPr>
            <p:cNvPr id="25" name="24 Rectángulo redondeado"/>
            <p:cNvSpPr/>
            <p:nvPr/>
          </p:nvSpPr>
          <p:spPr>
            <a:xfrm>
              <a:off x="7358062" y="0"/>
              <a:ext cx="1785937" cy="5616624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7358062" y="2246649"/>
              <a:ext cx="1785937" cy="33699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Incrementar la sustentabilidad financiera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400" dirty="0"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>
                  <a:cs typeface="Arial" panose="020B0604020202020204" pitchFamily="34" charset="0"/>
                </a:rPr>
                <a:t>Resultado:  </a:t>
              </a:r>
              <a:r>
                <a:rPr lang="es-EC" sz="1400" dirty="0" smtClean="0">
                  <a:cs typeface="Arial" panose="020B0604020202020204" pitchFamily="34" charset="0"/>
                </a:rPr>
                <a:t>          USD 7.025.51</a:t>
              </a:r>
              <a:endParaRPr lang="es-EC" sz="1400" dirty="0">
                <a:cs typeface="Arial" panose="020B0604020202020204" pitchFamily="34" charset="0"/>
              </a:endParaRP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>
                  <a:cs typeface="Arial" panose="020B0604020202020204" pitchFamily="34" charset="0"/>
                </a:rPr>
                <a:t>Meta</a:t>
              </a:r>
              <a:r>
                <a:rPr lang="es-EC" sz="1400" dirty="0" smtClean="0">
                  <a:cs typeface="Arial" panose="020B0604020202020204" pitchFamily="34" charset="0"/>
                </a:rPr>
                <a:t>: USD13.500</a:t>
              </a:r>
              <a:endParaRPr lang="es-EC" sz="1400" dirty="0"/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 dirty="0"/>
            </a:p>
          </p:txBody>
        </p:sp>
      </p:grpSp>
      <p:sp>
        <p:nvSpPr>
          <p:cNvPr id="24" name="23 Elipse"/>
          <p:cNvSpPr/>
          <p:nvPr/>
        </p:nvSpPr>
        <p:spPr>
          <a:xfrm>
            <a:off x="7411640" y="1533749"/>
            <a:ext cx="1678781" cy="187033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6 Flecha izquierda y derecha"/>
          <p:cNvSpPr/>
          <p:nvPr/>
        </p:nvSpPr>
        <p:spPr>
          <a:xfrm>
            <a:off x="539552" y="6133946"/>
            <a:ext cx="7992888" cy="679430"/>
          </a:xfrm>
          <a:prstGeom prst="left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1115616" y="63000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ALINEACIÓN DE LOS OBJETIVOS ESTRATÉGICOS CON EL PNBV</a:t>
            </a:r>
            <a:endParaRPr lang="es-EC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49097" y="5157131"/>
            <a:ext cx="237626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Índice de disponibilidad total en circuitos de líneas de transmisión</a:t>
            </a:r>
            <a:endParaRPr lang="es-EC" sz="16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3530452" y="5159225"/>
            <a:ext cx="237626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Porcentaje de avance físico del proyecto de 500 </a:t>
            </a:r>
            <a:r>
              <a:rPr lang="es-EC" sz="1600" dirty="0" err="1" smtClean="0"/>
              <a:t>kV</a:t>
            </a:r>
            <a:endParaRPr lang="es-EC" sz="16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5223747" y="4730368"/>
            <a:ext cx="237626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600" dirty="0" smtClean="0"/>
              <a:t>Porcentaje de cumplimiento del Plan Anual de Contratación</a:t>
            </a:r>
          </a:p>
          <a:p>
            <a:pPr marL="342900" indent="-342900">
              <a:buAutoNum type="arabicPeriod"/>
            </a:pPr>
            <a:r>
              <a:rPr lang="es-EC" sz="1600" dirty="0" smtClean="0"/>
              <a:t>Porcentaje de cumplimiento de la LOTAIP</a:t>
            </a:r>
            <a:endParaRPr lang="es-EC" sz="1600" dirty="0"/>
          </a:p>
        </p:txBody>
      </p:sp>
      <p:sp>
        <p:nvSpPr>
          <p:cNvPr id="41" name="40 CuadroTexto"/>
          <p:cNvSpPr txBox="1"/>
          <p:nvPr/>
        </p:nvSpPr>
        <p:spPr>
          <a:xfrm>
            <a:off x="3226369" y="4715225"/>
            <a:ext cx="237626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600" dirty="0" smtClean="0"/>
              <a:t>Porcentaje de funcionarios capacitados</a:t>
            </a:r>
          </a:p>
          <a:p>
            <a:pPr marL="342900" indent="-342900">
              <a:buAutoNum type="arabicPeriod"/>
            </a:pPr>
            <a:r>
              <a:rPr lang="es-EC" sz="1600" dirty="0" smtClean="0"/>
              <a:t>Porcentaje de rotación en mandos medios</a:t>
            </a:r>
            <a:endParaRPr lang="es-EC" sz="1600" dirty="0"/>
          </a:p>
        </p:txBody>
      </p:sp>
      <p:sp>
        <p:nvSpPr>
          <p:cNvPr id="42" name="41 CuadroTexto"/>
          <p:cNvSpPr txBox="1"/>
          <p:nvPr/>
        </p:nvSpPr>
        <p:spPr>
          <a:xfrm>
            <a:off x="5035991" y="5280241"/>
            <a:ext cx="237626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Promedio de gasto corriente por funcionario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2532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4448</TotalTime>
  <Words>1069</Words>
  <Application>Microsoft Office PowerPoint</Application>
  <PresentationFormat>Presentación en pantalla (4:3)</PresentationFormat>
  <Paragraphs>184</Paragraphs>
  <Slides>23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Sanchez S.</dc:creator>
  <cp:lastModifiedBy>Santiago Naranjo</cp:lastModifiedBy>
  <cp:revision>164</cp:revision>
  <cp:lastPrinted>2014-02-28T19:28:31Z</cp:lastPrinted>
  <dcterms:created xsi:type="dcterms:W3CDTF">2014-02-27T17:20:39Z</dcterms:created>
  <dcterms:modified xsi:type="dcterms:W3CDTF">2014-03-11T18:09:14Z</dcterms:modified>
</cp:coreProperties>
</file>